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6" Type="http://schemas.openxmlformats.org/officeDocument/2006/relationships/image" Target="../media/image24.wmf"/><Relationship Id="rId1" Type="http://schemas.openxmlformats.org/officeDocument/2006/relationships/image" Target="../media/image1.wmf"/><Relationship Id="rId6" Type="http://schemas.openxmlformats.org/officeDocument/2006/relationships/image" Target="../media/image19.wmf"/><Relationship Id="rId11" Type="http://schemas.openxmlformats.org/officeDocument/2006/relationships/image" Target="../media/image8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image" Target="../media/image5.wmf"/><Relationship Id="rId4" Type="http://schemas.openxmlformats.org/officeDocument/2006/relationships/image" Target="../media/image17.wmf"/><Relationship Id="rId9" Type="http://schemas.openxmlformats.org/officeDocument/2006/relationships/image" Target="../media/image4.wmf"/><Relationship Id="rId14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0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6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5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3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6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1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3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7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2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7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AF350-4B9D-4E2E-B5D0-B5FFAA119467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1B7CF-61C4-4828-BA4C-843BCB167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9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3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34" Type="http://schemas.openxmlformats.org/officeDocument/2006/relationships/oleObject" Target="../embeddings/oleObject32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33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20" Type="http://schemas.openxmlformats.org/officeDocument/2006/relationships/image" Target="../media/image4.wmf"/><Relationship Id="rId29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8.wmf"/><Relationship Id="rId32" Type="http://schemas.openxmlformats.org/officeDocument/2006/relationships/oleObject" Target="../embeddings/oleObject31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oleObject" Target="../embeddings/oleObject29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24.bin"/><Relationship Id="rId31" Type="http://schemas.openxmlformats.org/officeDocument/2006/relationships/image" Target="../media/image22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9.wmf"/><Relationship Id="rId22" Type="http://schemas.openxmlformats.org/officeDocument/2006/relationships/image" Target="../media/image5.wmf"/><Relationship Id="rId27" Type="http://schemas.openxmlformats.org/officeDocument/2006/relationships/oleObject" Target="../embeddings/oleObject28.bin"/><Relationship Id="rId30" Type="http://schemas.openxmlformats.org/officeDocument/2006/relationships/oleObject" Target="../embeddings/oleObject30.bin"/><Relationship Id="rId35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040643"/>
              </p:ext>
            </p:extLst>
          </p:nvPr>
        </p:nvGraphicFramePr>
        <p:xfrm>
          <a:off x="2590800" y="799870"/>
          <a:ext cx="1679359" cy="59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1104840" imgH="393480" progId="Equation.DSMT4">
                  <p:embed/>
                </p:oleObj>
              </mc:Choice>
              <mc:Fallback>
                <p:oleObj name="Equation" r:id="rId3" imgW="1104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0800" y="799870"/>
                        <a:ext cx="1679359" cy="598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304060" y="304800"/>
            <a:ext cx="4115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Bevegelse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polarkoordinater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22092" y="914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den </a:t>
            </a:r>
            <a:r>
              <a:rPr lang="en-US" err="1" smtClean="0"/>
              <a:t>prikk-deriverte</a:t>
            </a:r>
            <a:endParaRPr lang="en-US"/>
          </a:p>
        </p:txBody>
      </p:sp>
      <p:cxnSp>
        <p:nvCxnSpPr>
          <p:cNvPr id="13" name="Egyenes összekötő 12"/>
          <p:cNvCxnSpPr/>
          <p:nvPr/>
        </p:nvCxnSpPr>
        <p:spPr>
          <a:xfrm>
            <a:off x="3810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>
            <a:off x="381000" y="756108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Csoportba foglalás 82"/>
          <p:cNvGrpSpPr/>
          <p:nvPr/>
        </p:nvGrpSpPr>
        <p:grpSpPr>
          <a:xfrm>
            <a:off x="491618" y="1482578"/>
            <a:ext cx="5746055" cy="1874021"/>
            <a:chOff x="491618" y="1482578"/>
            <a:chExt cx="5746055" cy="1874021"/>
          </a:xfrm>
        </p:grpSpPr>
        <p:cxnSp>
          <p:nvCxnSpPr>
            <p:cNvPr id="45" name="Egyenes összekötő nyíllal 44"/>
            <p:cNvCxnSpPr>
              <a:endCxn id="44" idx="2"/>
            </p:cNvCxnSpPr>
            <p:nvPr/>
          </p:nvCxnSpPr>
          <p:spPr>
            <a:xfrm flipV="1">
              <a:off x="4419600" y="2608839"/>
              <a:ext cx="1384883" cy="4204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gyenes összekötő nyíllal 20"/>
            <p:cNvCxnSpPr/>
            <p:nvPr/>
          </p:nvCxnSpPr>
          <p:spPr>
            <a:xfrm flipV="1">
              <a:off x="796418" y="1636467"/>
              <a:ext cx="0" cy="1371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gyenes összekötő nyíllal 22"/>
            <p:cNvCxnSpPr/>
            <p:nvPr/>
          </p:nvCxnSpPr>
          <p:spPr>
            <a:xfrm>
              <a:off x="796418" y="3008067"/>
              <a:ext cx="1447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gyenes összekötő nyíllal 24"/>
            <p:cNvCxnSpPr/>
            <p:nvPr/>
          </p:nvCxnSpPr>
          <p:spPr>
            <a:xfrm>
              <a:off x="796418" y="3008067"/>
              <a:ext cx="381000" cy="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gyenes összekötő nyíllal 25"/>
            <p:cNvCxnSpPr/>
            <p:nvPr/>
          </p:nvCxnSpPr>
          <p:spPr>
            <a:xfrm flipV="1">
              <a:off x="796418" y="2627067"/>
              <a:ext cx="0" cy="38100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8" name="Objektum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964425"/>
                </p:ext>
              </p:extLst>
            </p:nvPr>
          </p:nvGraphicFramePr>
          <p:xfrm>
            <a:off x="819352" y="3008067"/>
            <a:ext cx="196049" cy="348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5" imgW="114120" imgH="203040" progId="Equation.DSMT4">
                    <p:embed/>
                  </p:oleObj>
                </mc:Choice>
                <mc:Fallback>
                  <p:oleObj name="Equation" r:id="rId5" imgW="11412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819352" y="3008067"/>
                          <a:ext cx="196049" cy="3485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ktum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7798201"/>
                </p:ext>
              </p:extLst>
            </p:nvPr>
          </p:nvGraphicFramePr>
          <p:xfrm>
            <a:off x="512901" y="2627067"/>
            <a:ext cx="222250" cy="3636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7" imgW="139680" imgH="228600" progId="Equation.DSMT4">
                    <p:embed/>
                  </p:oleObj>
                </mc:Choice>
                <mc:Fallback>
                  <p:oleObj name="Equation" r:id="rId7" imgW="1396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12901" y="2627067"/>
                          <a:ext cx="222250" cy="3636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Szövegdoboz 29"/>
            <p:cNvSpPr txBox="1"/>
            <p:nvPr/>
          </p:nvSpPr>
          <p:spPr>
            <a:xfrm>
              <a:off x="2054828" y="3008067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Szövegdoboz 30"/>
            <p:cNvSpPr txBox="1"/>
            <p:nvPr/>
          </p:nvSpPr>
          <p:spPr>
            <a:xfrm>
              <a:off x="491618" y="1482578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Szabadkézi sokszög 31"/>
            <p:cNvSpPr/>
            <p:nvPr/>
          </p:nvSpPr>
          <p:spPr>
            <a:xfrm>
              <a:off x="986918" y="1865066"/>
              <a:ext cx="1409700" cy="1450778"/>
            </a:xfrm>
            <a:custGeom>
              <a:avLst/>
              <a:gdLst>
                <a:gd name="connsiteX0" fmla="*/ 1180730 w 1180730"/>
                <a:gd name="connsiteY0" fmla="*/ 0 h 1651536"/>
                <a:gd name="connsiteX1" fmla="*/ 736846 w 1180730"/>
                <a:gd name="connsiteY1" fmla="*/ 337352 h 1651536"/>
                <a:gd name="connsiteX2" fmla="*/ 976543 w 1180730"/>
                <a:gd name="connsiteY2" fmla="*/ 834501 h 1651536"/>
                <a:gd name="connsiteX3" fmla="*/ 257452 w 1180730"/>
                <a:gd name="connsiteY3" fmla="*/ 1571348 h 1651536"/>
                <a:gd name="connsiteX4" fmla="*/ 0 w 1180730"/>
                <a:gd name="connsiteY4" fmla="*/ 1597981 h 1651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0730" h="1651536">
                  <a:moveTo>
                    <a:pt x="1180730" y="0"/>
                  </a:moveTo>
                  <a:cubicBezTo>
                    <a:pt x="975803" y="99134"/>
                    <a:pt x="770877" y="198268"/>
                    <a:pt x="736846" y="337352"/>
                  </a:cubicBezTo>
                  <a:cubicBezTo>
                    <a:pt x="702815" y="476436"/>
                    <a:pt x="1056442" y="628835"/>
                    <a:pt x="976543" y="834501"/>
                  </a:cubicBezTo>
                  <a:cubicBezTo>
                    <a:pt x="896644" y="1040167"/>
                    <a:pt x="420209" y="1444101"/>
                    <a:pt x="257452" y="1571348"/>
                  </a:cubicBezTo>
                  <a:cubicBezTo>
                    <a:pt x="94695" y="1698595"/>
                    <a:pt x="47347" y="1648288"/>
                    <a:pt x="0" y="159798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Egyenes összekötő nyíllal 33"/>
            <p:cNvCxnSpPr>
              <a:endCxn id="32" idx="2"/>
            </p:cNvCxnSpPr>
            <p:nvPr/>
          </p:nvCxnSpPr>
          <p:spPr>
            <a:xfrm flipV="1">
              <a:off x="796418" y="2598126"/>
              <a:ext cx="1356417" cy="4099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gyenes összekötő nyíllal 35"/>
            <p:cNvCxnSpPr/>
            <p:nvPr/>
          </p:nvCxnSpPr>
          <p:spPr>
            <a:xfrm flipV="1">
              <a:off x="4419600" y="1657669"/>
              <a:ext cx="0" cy="1371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gyenes összekötő nyíllal 36"/>
            <p:cNvCxnSpPr/>
            <p:nvPr/>
          </p:nvCxnSpPr>
          <p:spPr>
            <a:xfrm>
              <a:off x="4419600" y="3029269"/>
              <a:ext cx="1447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gyenes összekötő nyíllal 37"/>
            <p:cNvCxnSpPr/>
            <p:nvPr/>
          </p:nvCxnSpPr>
          <p:spPr>
            <a:xfrm flipV="1">
              <a:off x="4419600" y="2905234"/>
              <a:ext cx="427255" cy="124035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gyenes összekötő nyíllal 38"/>
            <p:cNvCxnSpPr/>
            <p:nvPr/>
          </p:nvCxnSpPr>
          <p:spPr>
            <a:xfrm flipH="1" flipV="1">
              <a:off x="4333404" y="2627067"/>
              <a:ext cx="86196" cy="402202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0" name="Objektum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0653573"/>
                </p:ext>
              </p:extLst>
            </p:nvPr>
          </p:nvGraphicFramePr>
          <p:xfrm>
            <a:off x="4527550" y="2935190"/>
            <a:ext cx="274917" cy="3806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Equation" r:id="rId9" imgW="164880" imgH="228600" progId="Equation.DSMT4">
                    <p:embed/>
                  </p:oleObj>
                </mc:Choice>
                <mc:Fallback>
                  <p:oleObj name="Equation" r:id="rId9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527550" y="2935190"/>
                          <a:ext cx="274917" cy="3806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" name="Szövegdoboz 41"/>
            <p:cNvSpPr txBox="1"/>
            <p:nvPr/>
          </p:nvSpPr>
          <p:spPr>
            <a:xfrm>
              <a:off x="5678010" y="3029269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Szövegdoboz 42"/>
            <p:cNvSpPr txBox="1"/>
            <p:nvPr/>
          </p:nvSpPr>
          <p:spPr>
            <a:xfrm>
              <a:off x="4114800" y="1503780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Szabadkézi sokszög 43"/>
            <p:cNvSpPr/>
            <p:nvPr/>
          </p:nvSpPr>
          <p:spPr>
            <a:xfrm>
              <a:off x="4610100" y="1865066"/>
              <a:ext cx="1444118" cy="1471979"/>
            </a:xfrm>
            <a:custGeom>
              <a:avLst/>
              <a:gdLst>
                <a:gd name="connsiteX0" fmla="*/ 1180730 w 1180730"/>
                <a:gd name="connsiteY0" fmla="*/ 0 h 1651536"/>
                <a:gd name="connsiteX1" fmla="*/ 736846 w 1180730"/>
                <a:gd name="connsiteY1" fmla="*/ 337352 h 1651536"/>
                <a:gd name="connsiteX2" fmla="*/ 976543 w 1180730"/>
                <a:gd name="connsiteY2" fmla="*/ 834501 h 1651536"/>
                <a:gd name="connsiteX3" fmla="*/ 257452 w 1180730"/>
                <a:gd name="connsiteY3" fmla="*/ 1571348 h 1651536"/>
                <a:gd name="connsiteX4" fmla="*/ 0 w 1180730"/>
                <a:gd name="connsiteY4" fmla="*/ 1597981 h 1651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0730" h="1651536">
                  <a:moveTo>
                    <a:pt x="1180730" y="0"/>
                  </a:moveTo>
                  <a:cubicBezTo>
                    <a:pt x="975803" y="99134"/>
                    <a:pt x="770877" y="198268"/>
                    <a:pt x="736846" y="337352"/>
                  </a:cubicBezTo>
                  <a:cubicBezTo>
                    <a:pt x="702815" y="476436"/>
                    <a:pt x="1056442" y="628835"/>
                    <a:pt x="976543" y="834501"/>
                  </a:cubicBezTo>
                  <a:cubicBezTo>
                    <a:pt x="896644" y="1040167"/>
                    <a:pt x="420209" y="1444101"/>
                    <a:pt x="257452" y="1571348"/>
                  </a:cubicBezTo>
                  <a:cubicBezTo>
                    <a:pt x="94695" y="1698595"/>
                    <a:pt x="47347" y="1648288"/>
                    <a:pt x="0" y="159798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52" name="Objektum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522071"/>
                </p:ext>
              </p:extLst>
            </p:nvPr>
          </p:nvGraphicFramePr>
          <p:xfrm>
            <a:off x="4154180" y="2753166"/>
            <a:ext cx="236550" cy="304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11" imgW="177480" imgH="228600" progId="Equation.DSMT4">
                    <p:embed/>
                  </p:oleObj>
                </mc:Choice>
                <mc:Fallback>
                  <p:oleObj name="Equation" r:id="rId11" imgW="177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4180" y="2753166"/>
                          <a:ext cx="236550" cy="304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ktum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2312930"/>
                </p:ext>
              </p:extLst>
            </p:nvPr>
          </p:nvGraphicFramePr>
          <p:xfrm>
            <a:off x="5950543" y="2537016"/>
            <a:ext cx="274638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Equation" r:id="rId13" imgW="164880" imgH="228600" progId="Equation.DSMT4">
                    <p:embed/>
                  </p:oleObj>
                </mc:Choice>
                <mc:Fallback>
                  <p:oleObj name="Equation" r:id="rId13" imgW="164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0543" y="2537016"/>
                          <a:ext cx="274638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ktum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6267739"/>
                </p:ext>
              </p:extLst>
            </p:nvPr>
          </p:nvGraphicFramePr>
          <p:xfrm>
            <a:off x="5413035" y="2265939"/>
            <a:ext cx="277140" cy="3844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15" imgW="177480" imgH="228600" progId="Equation.DSMT4">
                    <p:embed/>
                  </p:oleObj>
                </mc:Choice>
                <mc:Fallback>
                  <p:oleObj name="Equation" r:id="rId15" imgW="177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3035" y="2265939"/>
                          <a:ext cx="277140" cy="3844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8" name="Egyenes összekötő nyíllal 67"/>
            <p:cNvCxnSpPr/>
            <p:nvPr/>
          </p:nvCxnSpPr>
          <p:spPr>
            <a:xfrm flipH="1" flipV="1">
              <a:off x="5711182" y="2213553"/>
              <a:ext cx="86196" cy="402202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Egyenes összekötő nyíllal 68"/>
            <p:cNvCxnSpPr/>
            <p:nvPr/>
          </p:nvCxnSpPr>
          <p:spPr>
            <a:xfrm flipV="1">
              <a:off x="5810418" y="2487251"/>
              <a:ext cx="427255" cy="124035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1" name="Objektum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5680637"/>
                </p:ext>
              </p:extLst>
            </p:nvPr>
          </p:nvGraphicFramePr>
          <p:xfrm>
            <a:off x="1301243" y="2474467"/>
            <a:ext cx="219075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17" imgW="126720" imgH="164880" progId="Equation.DSMT4">
                    <p:embed/>
                  </p:oleObj>
                </mc:Choice>
                <mc:Fallback>
                  <p:oleObj name="Equation" r:id="rId17" imgW="12672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1243" y="2474467"/>
                          <a:ext cx="219075" cy="282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Objektum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0653973"/>
                </p:ext>
              </p:extLst>
            </p:nvPr>
          </p:nvGraphicFramePr>
          <p:xfrm>
            <a:off x="5002503" y="2485779"/>
            <a:ext cx="219075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19" imgW="126720" imgH="164880" progId="Equation.DSMT4">
                    <p:embed/>
                  </p:oleObj>
                </mc:Choice>
                <mc:Fallback>
                  <p:oleObj name="Equation" r:id="rId19" imgW="12672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2503" y="2485779"/>
                          <a:ext cx="219075" cy="282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4" name="Csoportba foglalás 83"/>
          <p:cNvGrpSpPr/>
          <p:nvPr/>
        </p:nvGrpSpPr>
        <p:grpSpPr>
          <a:xfrm>
            <a:off x="381000" y="3581400"/>
            <a:ext cx="7467600" cy="536868"/>
            <a:chOff x="381000" y="3581400"/>
            <a:chExt cx="7467600" cy="536868"/>
          </a:xfrm>
        </p:grpSpPr>
        <p:graphicFrame>
          <p:nvGraphicFramePr>
            <p:cNvPr id="5" name="Objektum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5169305"/>
                </p:ext>
              </p:extLst>
            </p:nvPr>
          </p:nvGraphicFramePr>
          <p:xfrm>
            <a:off x="1844842" y="3613666"/>
            <a:ext cx="2574758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0" name="Equation" r:id="rId21" imgW="1358640" imgH="241200" progId="Equation.DSMT4">
                    <p:embed/>
                  </p:oleObj>
                </mc:Choice>
                <mc:Fallback>
                  <p:oleObj name="Equation" r:id="rId21" imgW="135864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844842" y="3613666"/>
                          <a:ext cx="2574758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ktum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237449"/>
                </p:ext>
              </p:extLst>
            </p:nvPr>
          </p:nvGraphicFramePr>
          <p:xfrm>
            <a:off x="5615373" y="3584868"/>
            <a:ext cx="1244599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1" name="Equation" r:id="rId23" imgW="533160" imgH="228600" progId="Equation.DSMT4">
                    <p:embed/>
                  </p:oleObj>
                </mc:Choice>
                <mc:Fallback>
                  <p:oleObj name="Equation" r:id="rId23" imgW="5331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15373" y="3584868"/>
                          <a:ext cx="1244599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5" name="Egyenes összekötő 14"/>
            <p:cNvCxnSpPr/>
            <p:nvPr/>
          </p:nvCxnSpPr>
          <p:spPr>
            <a:xfrm>
              <a:off x="381000" y="3581400"/>
              <a:ext cx="7467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Szövegdoboz 72"/>
            <p:cNvSpPr txBox="1"/>
            <p:nvPr/>
          </p:nvSpPr>
          <p:spPr>
            <a:xfrm>
              <a:off x="624026" y="3657600"/>
              <a:ext cx="11563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retningen:</a:t>
              </a:r>
              <a:endParaRPr lang="en-US"/>
            </a:p>
          </p:txBody>
        </p:sp>
        <p:sp>
          <p:nvSpPr>
            <p:cNvPr id="74" name="Jobbra nyíl 73"/>
            <p:cNvSpPr/>
            <p:nvPr/>
          </p:nvSpPr>
          <p:spPr>
            <a:xfrm>
              <a:off x="4565711" y="3748992"/>
              <a:ext cx="878545" cy="20515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Csoportba foglalás 84"/>
          <p:cNvGrpSpPr/>
          <p:nvPr/>
        </p:nvGrpSpPr>
        <p:grpSpPr>
          <a:xfrm>
            <a:off x="381000" y="4114800"/>
            <a:ext cx="8031049" cy="637640"/>
            <a:chOff x="381000" y="4114800"/>
            <a:chExt cx="8031049" cy="637640"/>
          </a:xfrm>
        </p:grpSpPr>
        <p:graphicFrame>
          <p:nvGraphicFramePr>
            <p:cNvPr id="7" name="Objektum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9429948"/>
                </p:ext>
              </p:extLst>
            </p:nvPr>
          </p:nvGraphicFramePr>
          <p:xfrm>
            <a:off x="5051616" y="4162316"/>
            <a:ext cx="3360433" cy="5504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2" name="Equation" r:id="rId25" imgW="1473120" imgH="241200" progId="Equation.DSMT4">
                    <p:embed/>
                  </p:oleObj>
                </mc:Choice>
                <mc:Fallback>
                  <p:oleObj name="Equation" r:id="rId25" imgW="147312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5051616" y="4162316"/>
                          <a:ext cx="3360433" cy="5504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" name="Objektum 7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6379465"/>
                </p:ext>
              </p:extLst>
            </p:nvPr>
          </p:nvGraphicFramePr>
          <p:xfrm>
            <a:off x="3304510" y="4208494"/>
            <a:ext cx="1115090" cy="5439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3" name="Equation" r:id="rId27" imgW="469800" imgH="228600" progId="Equation.DSMT4">
                    <p:embed/>
                  </p:oleObj>
                </mc:Choice>
                <mc:Fallback>
                  <p:oleObj name="Equation" r:id="rId27" imgW="4698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4510" y="4208494"/>
                          <a:ext cx="1115090" cy="5439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6" name="Egyenes összekötő 75"/>
            <p:cNvCxnSpPr/>
            <p:nvPr/>
          </p:nvCxnSpPr>
          <p:spPr>
            <a:xfrm>
              <a:off x="381000" y="4114800"/>
              <a:ext cx="7467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Szövegdoboz 76"/>
            <p:cNvSpPr txBox="1"/>
            <p:nvPr/>
          </p:nvSpPr>
          <p:spPr>
            <a:xfrm>
              <a:off x="606658" y="4267200"/>
              <a:ext cx="28963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e</a:t>
              </a:r>
              <a:r>
                <a:rPr lang="en-US" smtClean="0"/>
                <a:t>t lokalt koordinatsystem:</a:t>
              </a:r>
              <a:endParaRPr lang="en-US"/>
            </a:p>
          </p:txBody>
        </p:sp>
        <p:sp>
          <p:nvSpPr>
            <p:cNvPr id="78" name="Szövegdoboz 77"/>
            <p:cNvSpPr txBox="1"/>
            <p:nvPr/>
          </p:nvSpPr>
          <p:spPr>
            <a:xfrm>
              <a:off x="4554163" y="4298271"/>
              <a:ext cx="5853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og</a:t>
              </a:r>
              <a:endParaRPr lang="en-US"/>
            </a:p>
          </p:txBody>
        </p:sp>
      </p:grpSp>
      <p:grpSp>
        <p:nvGrpSpPr>
          <p:cNvPr id="86" name="Csoportba foglalás 85"/>
          <p:cNvGrpSpPr/>
          <p:nvPr/>
        </p:nvGrpSpPr>
        <p:grpSpPr>
          <a:xfrm>
            <a:off x="389878" y="4711993"/>
            <a:ext cx="7467600" cy="620608"/>
            <a:chOff x="389878" y="4711993"/>
            <a:chExt cx="7467600" cy="620608"/>
          </a:xfrm>
        </p:grpSpPr>
        <p:graphicFrame>
          <p:nvGraphicFramePr>
            <p:cNvPr id="8" name="Objektum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021151"/>
                </p:ext>
              </p:extLst>
            </p:nvPr>
          </p:nvGraphicFramePr>
          <p:xfrm>
            <a:off x="1818098" y="4798381"/>
            <a:ext cx="2305580" cy="534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Equation" r:id="rId29" imgW="1041120" imgH="241200" progId="Equation.DSMT4">
                    <p:embed/>
                  </p:oleObj>
                </mc:Choice>
                <mc:Fallback>
                  <p:oleObj name="Equation" r:id="rId29" imgW="104112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1818098" y="4798381"/>
                          <a:ext cx="2305580" cy="5342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9" name="Egyenes összekötő 78"/>
            <p:cNvCxnSpPr/>
            <p:nvPr/>
          </p:nvCxnSpPr>
          <p:spPr>
            <a:xfrm>
              <a:off x="389878" y="4711993"/>
              <a:ext cx="7467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Szövegdoboz 80"/>
            <p:cNvSpPr txBox="1"/>
            <p:nvPr/>
          </p:nvSpPr>
          <p:spPr>
            <a:xfrm>
              <a:off x="606658" y="4876800"/>
              <a:ext cx="1118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hastighet:</a:t>
              </a:r>
              <a:endParaRPr lang="en-US"/>
            </a:p>
          </p:txBody>
        </p:sp>
      </p:grpSp>
      <p:grpSp>
        <p:nvGrpSpPr>
          <p:cNvPr id="87" name="Csoportba foglalás 86"/>
          <p:cNvGrpSpPr/>
          <p:nvPr/>
        </p:nvGrpSpPr>
        <p:grpSpPr>
          <a:xfrm>
            <a:off x="381000" y="5334000"/>
            <a:ext cx="7467600" cy="695872"/>
            <a:chOff x="381000" y="5334000"/>
            <a:chExt cx="7467600" cy="695872"/>
          </a:xfrm>
        </p:grpSpPr>
        <p:graphicFrame>
          <p:nvGraphicFramePr>
            <p:cNvPr id="9" name="Objektum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33483230"/>
                </p:ext>
              </p:extLst>
            </p:nvPr>
          </p:nvGraphicFramePr>
          <p:xfrm>
            <a:off x="2018578" y="5464660"/>
            <a:ext cx="4136322" cy="565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Equation" r:id="rId31" imgW="2044440" imgH="279360" progId="Equation.DSMT4">
                    <p:embed/>
                  </p:oleObj>
                </mc:Choice>
                <mc:Fallback>
                  <p:oleObj name="Equation" r:id="rId31" imgW="204444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578" y="5464660"/>
                          <a:ext cx="4136322" cy="565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0" name="Egyenes összekötő 79"/>
            <p:cNvCxnSpPr/>
            <p:nvPr/>
          </p:nvCxnSpPr>
          <p:spPr>
            <a:xfrm>
              <a:off x="381000" y="5334000"/>
              <a:ext cx="7467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Szövegdoboz 81"/>
            <p:cNvSpPr txBox="1"/>
            <p:nvPr/>
          </p:nvSpPr>
          <p:spPr>
            <a:xfrm>
              <a:off x="606658" y="5562600"/>
              <a:ext cx="19105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akselerasjon: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8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908234"/>
              </p:ext>
            </p:extLst>
          </p:nvPr>
        </p:nvGraphicFramePr>
        <p:xfrm>
          <a:off x="2590800" y="799870"/>
          <a:ext cx="1679359" cy="59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1104840" imgH="393480" progId="Equation.DSMT4">
                  <p:embed/>
                </p:oleObj>
              </mc:Choice>
              <mc:Fallback>
                <p:oleObj name="Equation" r:id="rId3" imgW="1104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0800" y="799870"/>
                        <a:ext cx="1679359" cy="598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304060" y="304800"/>
            <a:ext cx="4420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Bevegelse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sylinderkoordinater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22092" y="914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den </a:t>
            </a:r>
            <a:r>
              <a:rPr lang="en-US" err="1" smtClean="0"/>
              <a:t>prikk-deriverte</a:t>
            </a:r>
            <a:endParaRPr lang="en-US"/>
          </a:p>
        </p:txBody>
      </p:sp>
      <p:cxnSp>
        <p:nvCxnSpPr>
          <p:cNvPr id="70" name="Egyenes összekötő 69"/>
          <p:cNvCxnSpPr/>
          <p:nvPr/>
        </p:nvCxnSpPr>
        <p:spPr>
          <a:xfrm>
            <a:off x="381000" y="756108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Csoportba foglalás 130"/>
          <p:cNvGrpSpPr/>
          <p:nvPr/>
        </p:nvGrpSpPr>
        <p:grpSpPr>
          <a:xfrm>
            <a:off x="665481" y="4184881"/>
            <a:ext cx="7467600" cy="593725"/>
            <a:chOff x="665481" y="4184881"/>
            <a:chExt cx="7467600" cy="593725"/>
          </a:xfrm>
        </p:grpSpPr>
        <p:graphicFrame>
          <p:nvGraphicFramePr>
            <p:cNvPr id="5" name="Objektum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1879437"/>
                </p:ext>
              </p:extLst>
            </p:nvPr>
          </p:nvGraphicFramePr>
          <p:xfrm>
            <a:off x="746816" y="4258892"/>
            <a:ext cx="2574758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Equation" r:id="rId5" imgW="1358640" imgH="241200" progId="Equation.DSMT4">
                    <p:embed/>
                  </p:oleObj>
                </mc:Choice>
                <mc:Fallback>
                  <p:oleObj name="Equation" r:id="rId5" imgW="135864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46816" y="4258892"/>
                          <a:ext cx="2574758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ktum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8788695"/>
                </p:ext>
              </p:extLst>
            </p:nvPr>
          </p:nvGraphicFramePr>
          <p:xfrm>
            <a:off x="4408473" y="4184881"/>
            <a:ext cx="2162175" cy="593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" name="Equation" r:id="rId7" imgW="927000" imgH="253800" progId="Equation.DSMT4">
                    <p:embed/>
                  </p:oleObj>
                </mc:Choice>
                <mc:Fallback>
                  <p:oleObj name="Equation" r:id="rId7" imgW="92700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8473" y="4184881"/>
                          <a:ext cx="2162175" cy="593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5" name="Egyenes összekötő 14"/>
            <p:cNvCxnSpPr/>
            <p:nvPr/>
          </p:nvCxnSpPr>
          <p:spPr>
            <a:xfrm>
              <a:off x="665481" y="4203407"/>
              <a:ext cx="7467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Jobbra nyíl 73"/>
            <p:cNvSpPr/>
            <p:nvPr/>
          </p:nvSpPr>
          <p:spPr>
            <a:xfrm>
              <a:off x="3429764" y="4397632"/>
              <a:ext cx="878545" cy="20515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Csoportba foglalás 84"/>
          <p:cNvGrpSpPr/>
          <p:nvPr/>
        </p:nvGrpSpPr>
        <p:grpSpPr>
          <a:xfrm>
            <a:off x="674359" y="4756150"/>
            <a:ext cx="7467600" cy="577850"/>
            <a:chOff x="381000" y="4134143"/>
            <a:chExt cx="7467600" cy="577850"/>
          </a:xfrm>
        </p:grpSpPr>
        <p:graphicFrame>
          <p:nvGraphicFramePr>
            <p:cNvPr id="7" name="Objektum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2605359"/>
                </p:ext>
              </p:extLst>
            </p:nvPr>
          </p:nvGraphicFramePr>
          <p:xfrm>
            <a:off x="3073082" y="4134143"/>
            <a:ext cx="4491037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0" name="Equation" r:id="rId9" imgW="1968480" imgH="253800" progId="Equation.DSMT4">
                    <p:embed/>
                  </p:oleObj>
                </mc:Choice>
                <mc:Fallback>
                  <p:oleObj name="Equation" r:id="rId9" imgW="196848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73082" y="4134143"/>
                          <a:ext cx="4491037" cy="5778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6" name="Egyenes összekötő 75"/>
            <p:cNvCxnSpPr/>
            <p:nvPr/>
          </p:nvCxnSpPr>
          <p:spPr>
            <a:xfrm>
              <a:off x="381000" y="4178593"/>
              <a:ext cx="7467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Szövegdoboz 76"/>
            <p:cNvSpPr txBox="1"/>
            <p:nvPr/>
          </p:nvSpPr>
          <p:spPr>
            <a:xfrm>
              <a:off x="421750" y="4267200"/>
              <a:ext cx="28963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e</a:t>
              </a:r>
              <a:r>
                <a:rPr lang="en-US" smtClean="0"/>
                <a:t>t lokalt koordinatsystem:</a:t>
              </a:r>
              <a:endParaRPr lang="en-US"/>
            </a:p>
          </p:txBody>
        </p:sp>
      </p:grpSp>
      <p:grpSp>
        <p:nvGrpSpPr>
          <p:cNvPr id="86" name="Csoportba foglalás 85"/>
          <p:cNvGrpSpPr/>
          <p:nvPr/>
        </p:nvGrpSpPr>
        <p:grpSpPr>
          <a:xfrm>
            <a:off x="674359" y="5334000"/>
            <a:ext cx="7467600" cy="630460"/>
            <a:chOff x="389878" y="4711993"/>
            <a:chExt cx="7467600" cy="630460"/>
          </a:xfrm>
        </p:grpSpPr>
        <p:graphicFrame>
          <p:nvGraphicFramePr>
            <p:cNvPr id="8" name="Objektum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37356599"/>
                </p:ext>
              </p:extLst>
            </p:nvPr>
          </p:nvGraphicFramePr>
          <p:xfrm>
            <a:off x="1854061" y="4780478"/>
            <a:ext cx="3151188" cy="561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Equation" r:id="rId11" imgW="1422360" imgH="253800" progId="Equation.DSMT4">
                    <p:embed/>
                  </p:oleObj>
                </mc:Choice>
                <mc:Fallback>
                  <p:oleObj name="Equation" r:id="rId11" imgW="14223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854061" y="4780478"/>
                          <a:ext cx="3151188" cy="5619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9" name="Egyenes összekötő 78"/>
            <p:cNvCxnSpPr/>
            <p:nvPr/>
          </p:nvCxnSpPr>
          <p:spPr>
            <a:xfrm>
              <a:off x="389878" y="4711993"/>
              <a:ext cx="7467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Szövegdoboz 80"/>
            <p:cNvSpPr txBox="1"/>
            <p:nvPr/>
          </p:nvSpPr>
          <p:spPr>
            <a:xfrm>
              <a:off x="606658" y="4876800"/>
              <a:ext cx="1118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hastighet:</a:t>
              </a:r>
              <a:endParaRPr lang="en-US"/>
            </a:p>
          </p:txBody>
        </p:sp>
      </p:grpSp>
      <p:grpSp>
        <p:nvGrpSpPr>
          <p:cNvPr id="87" name="Csoportba foglalás 86"/>
          <p:cNvGrpSpPr/>
          <p:nvPr/>
        </p:nvGrpSpPr>
        <p:grpSpPr>
          <a:xfrm>
            <a:off x="665481" y="5956007"/>
            <a:ext cx="7467600" cy="695841"/>
            <a:chOff x="381000" y="5334000"/>
            <a:chExt cx="7467600" cy="695841"/>
          </a:xfrm>
        </p:grpSpPr>
        <p:graphicFrame>
          <p:nvGraphicFramePr>
            <p:cNvPr id="9" name="Objektum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6684934"/>
                </p:ext>
              </p:extLst>
            </p:nvPr>
          </p:nvGraphicFramePr>
          <p:xfrm>
            <a:off x="2115091" y="5464691"/>
            <a:ext cx="4932363" cy="565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2" name="Equation" r:id="rId13" imgW="2438280" imgH="279360" progId="Equation.DSMT4">
                    <p:embed/>
                  </p:oleObj>
                </mc:Choice>
                <mc:Fallback>
                  <p:oleObj name="Equation" r:id="rId13" imgW="243828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091" y="5464691"/>
                          <a:ext cx="4932363" cy="565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0" name="Egyenes összekötő 79"/>
            <p:cNvCxnSpPr/>
            <p:nvPr/>
          </p:nvCxnSpPr>
          <p:spPr>
            <a:xfrm>
              <a:off x="381000" y="5334000"/>
              <a:ext cx="7467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Szövegdoboz 81"/>
            <p:cNvSpPr txBox="1"/>
            <p:nvPr/>
          </p:nvSpPr>
          <p:spPr>
            <a:xfrm>
              <a:off x="606658" y="5562600"/>
              <a:ext cx="19105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akselerasjon:</a:t>
              </a:r>
              <a:endParaRPr lang="en-US"/>
            </a:p>
          </p:txBody>
        </p:sp>
      </p:grpSp>
      <p:grpSp>
        <p:nvGrpSpPr>
          <p:cNvPr id="130" name="Csoportba foglalás 129"/>
          <p:cNvGrpSpPr/>
          <p:nvPr/>
        </p:nvGrpSpPr>
        <p:grpSpPr>
          <a:xfrm>
            <a:off x="381000" y="1447800"/>
            <a:ext cx="7467600" cy="2485093"/>
            <a:chOff x="381000" y="1447800"/>
            <a:chExt cx="7467600" cy="2485093"/>
          </a:xfrm>
        </p:grpSpPr>
        <p:cxnSp>
          <p:nvCxnSpPr>
            <p:cNvPr id="122" name="Egyenes összekötő nyíllal 121"/>
            <p:cNvCxnSpPr/>
            <p:nvPr/>
          </p:nvCxnSpPr>
          <p:spPr>
            <a:xfrm>
              <a:off x="4061233" y="3017522"/>
              <a:ext cx="1261745" cy="7614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Egyenes összekötő nyíllal 2"/>
            <p:cNvCxnSpPr/>
            <p:nvPr/>
          </p:nvCxnSpPr>
          <p:spPr>
            <a:xfrm flipH="1">
              <a:off x="987666" y="2627067"/>
              <a:ext cx="578545" cy="10837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gyenes összekötő 12"/>
            <p:cNvCxnSpPr/>
            <p:nvPr/>
          </p:nvCxnSpPr>
          <p:spPr>
            <a:xfrm>
              <a:off x="381000" y="1447800"/>
              <a:ext cx="7467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gyenes összekötő nyíllal 20"/>
            <p:cNvCxnSpPr/>
            <p:nvPr/>
          </p:nvCxnSpPr>
          <p:spPr>
            <a:xfrm flipH="1" flipV="1">
              <a:off x="1375711" y="1636468"/>
              <a:ext cx="1" cy="13928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gyenes összekötő nyíllal 22"/>
            <p:cNvCxnSpPr/>
            <p:nvPr/>
          </p:nvCxnSpPr>
          <p:spPr>
            <a:xfrm flipV="1">
              <a:off x="883353" y="3008067"/>
              <a:ext cx="194015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gyenes összekötő nyíllal 24"/>
            <p:cNvCxnSpPr/>
            <p:nvPr/>
          </p:nvCxnSpPr>
          <p:spPr>
            <a:xfrm>
              <a:off x="1375711" y="3008067"/>
              <a:ext cx="381000" cy="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gyenes összekötő nyíllal 25"/>
            <p:cNvCxnSpPr/>
            <p:nvPr/>
          </p:nvCxnSpPr>
          <p:spPr>
            <a:xfrm flipV="1">
              <a:off x="1375712" y="2627067"/>
              <a:ext cx="0" cy="38100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8" name="Objektum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6226993"/>
                </p:ext>
              </p:extLst>
            </p:nvPr>
          </p:nvGraphicFramePr>
          <p:xfrm>
            <a:off x="1060949" y="2988514"/>
            <a:ext cx="196049" cy="348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Equation" r:id="rId15" imgW="114120" imgH="203040" progId="Equation.DSMT4">
                    <p:embed/>
                  </p:oleObj>
                </mc:Choice>
                <mc:Fallback>
                  <p:oleObj name="Equation" r:id="rId15" imgW="11412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060949" y="2988514"/>
                          <a:ext cx="196049" cy="3485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ktum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99061083"/>
                </p:ext>
              </p:extLst>
            </p:nvPr>
          </p:nvGraphicFramePr>
          <p:xfrm>
            <a:off x="1566211" y="3029269"/>
            <a:ext cx="222250" cy="3636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Equation" r:id="rId17" imgW="139680" imgH="228600" progId="Equation.DSMT4">
                    <p:embed/>
                  </p:oleObj>
                </mc:Choice>
                <mc:Fallback>
                  <p:oleObj name="Equation" r:id="rId17" imgW="1396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566211" y="3029269"/>
                          <a:ext cx="222250" cy="3636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Szövegdoboz 29"/>
            <p:cNvSpPr txBox="1"/>
            <p:nvPr/>
          </p:nvSpPr>
          <p:spPr>
            <a:xfrm>
              <a:off x="2685492" y="2974543"/>
              <a:ext cx="2760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smtClean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16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Szövegdoboz 30"/>
            <p:cNvSpPr txBox="1"/>
            <p:nvPr/>
          </p:nvSpPr>
          <p:spPr>
            <a:xfrm>
              <a:off x="1070911" y="1482578"/>
              <a:ext cx="2551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smtClean="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" name="Egyenes összekötő nyíllal 33"/>
            <p:cNvCxnSpPr>
              <a:endCxn id="33" idx="1"/>
            </p:cNvCxnSpPr>
            <p:nvPr/>
          </p:nvCxnSpPr>
          <p:spPr>
            <a:xfrm flipV="1">
              <a:off x="1375711" y="2320544"/>
              <a:ext cx="1261696" cy="674715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gyenes összekötő nyíllal 37"/>
            <p:cNvCxnSpPr/>
            <p:nvPr/>
          </p:nvCxnSpPr>
          <p:spPr>
            <a:xfrm>
              <a:off x="4061234" y="3033832"/>
              <a:ext cx="347295" cy="210539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gyenes összekötő nyíllal 38"/>
            <p:cNvCxnSpPr/>
            <p:nvPr/>
          </p:nvCxnSpPr>
          <p:spPr>
            <a:xfrm flipV="1">
              <a:off x="4068834" y="2764370"/>
              <a:ext cx="274961" cy="277745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0" name="Objektum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027418"/>
                </p:ext>
              </p:extLst>
            </p:nvPr>
          </p:nvGraphicFramePr>
          <p:xfrm>
            <a:off x="4075832" y="3139101"/>
            <a:ext cx="233443" cy="323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name="Equation" r:id="rId19" imgW="164880" imgH="228600" progId="Equation.DSMT4">
                    <p:embed/>
                  </p:oleObj>
                </mc:Choice>
                <mc:Fallback>
                  <p:oleObj name="Equation" r:id="rId19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4075832" y="3139101"/>
                          <a:ext cx="233443" cy="3232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ktum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6575293"/>
                </p:ext>
              </p:extLst>
            </p:nvPr>
          </p:nvGraphicFramePr>
          <p:xfrm>
            <a:off x="4044076" y="2560732"/>
            <a:ext cx="236550" cy="304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Equation" r:id="rId21" imgW="177480" imgH="228600" progId="Equation.DSMT4">
                    <p:embed/>
                  </p:oleObj>
                </mc:Choice>
                <mc:Fallback>
                  <p:oleObj name="Equation" r:id="rId21" imgW="177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076" y="2560732"/>
                          <a:ext cx="236550" cy="304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" name="Objektum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3722830"/>
                </p:ext>
              </p:extLst>
            </p:nvPr>
          </p:nvGraphicFramePr>
          <p:xfrm>
            <a:off x="2005155" y="2328711"/>
            <a:ext cx="219075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7" name="Equation" r:id="rId23" imgW="126720" imgH="164880" progId="Equation.DSMT4">
                    <p:embed/>
                  </p:oleObj>
                </mc:Choice>
                <mc:Fallback>
                  <p:oleObj name="Equation" r:id="rId23" imgW="12672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5155" y="2328711"/>
                          <a:ext cx="219075" cy="282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ktum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0639908"/>
                </p:ext>
              </p:extLst>
            </p:nvPr>
          </p:nvGraphicFramePr>
          <p:xfrm>
            <a:off x="1124124" y="2503720"/>
            <a:ext cx="241300" cy="369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8" name="Equation" r:id="rId25" imgW="139680" imgH="215640" progId="Equation.DSMT4">
                    <p:embed/>
                  </p:oleObj>
                </mc:Choice>
                <mc:Fallback>
                  <p:oleObj name="Equation" r:id="rId25" imgW="13968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4124" y="2503720"/>
                          <a:ext cx="241300" cy="3698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1" name="Egyenes összekötő nyíllal 60"/>
            <p:cNvCxnSpPr/>
            <p:nvPr/>
          </p:nvCxnSpPr>
          <p:spPr>
            <a:xfrm flipH="1">
              <a:off x="1198510" y="3008067"/>
              <a:ext cx="177202" cy="328978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Szövegdoboz 62"/>
            <p:cNvSpPr txBox="1"/>
            <p:nvPr/>
          </p:nvSpPr>
          <p:spPr>
            <a:xfrm>
              <a:off x="1082219" y="3602853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Egyenes összekötő 23"/>
            <p:cNvCxnSpPr/>
            <p:nvPr/>
          </p:nvCxnSpPr>
          <p:spPr>
            <a:xfrm>
              <a:off x="1375712" y="3008068"/>
              <a:ext cx="0" cy="70279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Szabadkézi sokszög 32"/>
            <p:cNvSpPr/>
            <p:nvPr/>
          </p:nvSpPr>
          <p:spPr>
            <a:xfrm>
              <a:off x="1723007" y="1805639"/>
              <a:ext cx="914449" cy="1748901"/>
            </a:xfrm>
            <a:custGeom>
              <a:avLst/>
              <a:gdLst>
                <a:gd name="connsiteX0" fmla="*/ 328474 w 914449"/>
                <a:gd name="connsiteY0" fmla="*/ 0 h 1748901"/>
                <a:gd name="connsiteX1" fmla="*/ 914400 w 914449"/>
                <a:gd name="connsiteY1" fmla="*/ 514905 h 1748901"/>
                <a:gd name="connsiteX2" fmla="*/ 301841 w 914449"/>
                <a:gd name="connsiteY2" fmla="*/ 559293 h 1748901"/>
                <a:gd name="connsiteX3" fmla="*/ 319596 w 914449"/>
                <a:gd name="connsiteY3" fmla="*/ 1349406 h 1748901"/>
                <a:gd name="connsiteX4" fmla="*/ 0 w 914449"/>
                <a:gd name="connsiteY4" fmla="*/ 1748901 h 174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9" h="1748901">
                  <a:moveTo>
                    <a:pt x="328474" y="0"/>
                  </a:moveTo>
                  <a:cubicBezTo>
                    <a:pt x="623656" y="210845"/>
                    <a:pt x="918839" y="421690"/>
                    <a:pt x="914400" y="514905"/>
                  </a:cubicBezTo>
                  <a:cubicBezTo>
                    <a:pt x="909961" y="608120"/>
                    <a:pt x="400975" y="420210"/>
                    <a:pt x="301841" y="559293"/>
                  </a:cubicBezTo>
                  <a:cubicBezTo>
                    <a:pt x="202707" y="698376"/>
                    <a:pt x="369903" y="1151138"/>
                    <a:pt x="319596" y="1349406"/>
                  </a:cubicBezTo>
                  <a:cubicBezTo>
                    <a:pt x="269289" y="1547674"/>
                    <a:pt x="134644" y="1648287"/>
                    <a:pt x="0" y="1748901"/>
                  </a:cubicBezTo>
                </a:path>
              </a:pathLst>
            </a:cu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Egyenes összekötő 45"/>
            <p:cNvCxnSpPr>
              <a:stCxn id="33" idx="1"/>
            </p:cNvCxnSpPr>
            <p:nvPr/>
          </p:nvCxnSpPr>
          <p:spPr>
            <a:xfrm>
              <a:off x="2637407" y="2320544"/>
              <a:ext cx="49" cy="1436197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gyenes összekötő nyíllal 48"/>
            <p:cNvCxnSpPr/>
            <p:nvPr/>
          </p:nvCxnSpPr>
          <p:spPr>
            <a:xfrm>
              <a:off x="1375711" y="2995259"/>
              <a:ext cx="1261745" cy="7614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gyenes összekötő nyíllal 104"/>
            <p:cNvCxnSpPr/>
            <p:nvPr/>
          </p:nvCxnSpPr>
          <p:spPr>
            <a:xfrm flipH="1">
              <a:off x="3673188" y="2649330"/>
              <a:ext cx="578545" cy="10837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gyenes összekötő nyíllal 105"/>
            <p:cNvCxnSpPr/>
            <p:nvPr/>
          </p:nvCxnSpPr>
          <p:spPr>
            <a:xfrm flipH="1" flipV="1">
              <a:off x="4061233" y="1658731"/>
              <a:ext cx="1" cy="13928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Egyenes összekötő nyíllal 106"/>
            <p:cNvCxnSpPr/>
            <p:nvPr/>
          </p:nvCxnSpPr>
          <p:spPr>
            <a:xfrm flipV="1">
              <a:off x="3568875" y="3030330"/>
              <a:ext cx="194015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Szövegdoboz 111"/>
            <p:cNvSpPr txBox="1"/>
            <p:nvPr/>
          </p:nvSpPr>
          <p:spPr>
            <a:xfrm>
              <a:off x="5371014" y="2996806"/>
              <a:ext cx="2760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smtClean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16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Szövegdoboz 112"/>
            <p:cNvSpPr txBox="1"/>
            <p:nvPr/>
          </p:nvSpPr>
          <p:spPr>
            <a:xfrm>
              <a:off x="3756433" y="1504841"/>
              <a:ext cx="2551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smtClean="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4" name="Egyenes összekötő nyíllal 113"/>
            <p:cNvCxnSpPr>
              <a:endCxn id="120" idx="1"/>
            </p:cNvCxnSpPr>
            <p:nvPr/>
          </p:nvCxnSpPr>
          <p:spPr>
            <a:xfrm flipV="1">
              <a:off x="4061233" y="2342807"/>
              <a:ext cx="1261696" cy="674715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5" name="Objektum 1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6261455"/>
                </p:ext>
              </p:extLst>
            </p:nvPr>
          </p:nvGraphicFramePr>
          <p:xfrm>
            <a:off x="4690677" y="2350974"/>
            <a:ext cx="219075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" name="Equation" r:id="rId27" imgW="126720" imgH="164880" progId="Equation.DSMT4">
                    <p:embed/>
                  </p:oleObj>
                </mc:Choice>
                <mc:Fallback>
                  <p:oleObj name="Equation" r:id="rId27" imgW="12672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0677" y="2350974"/>
                          <a:ext cx="219075" cy="282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8" name="Szövegdoboz 117"/>
            <p:cNvSpPr txBox="1"/>
            <p:nvPr/>
          </p:nvSpPr>
          <p:spPr>
            <a:xfrm>
              <a:off x="3767741" y="362511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9" name="Egyenes összekötő 118"/>
            <p:cNvCxnSpPr/>
            <p:nvPr/>
          </p:nvCxnSpPr>
          <p:spPr>
            <a:xfrm>
              <a:off x="4061234" y="3030331"/>
              <a:ext cx="0" cy="70279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Szabadkézi sokszög 119"/>
            <p:cNvSpPr/>
            <p:nvPr/>
          </p:nvSpPr>
          <p:spPr>
            <a:xfrm>
              <a:off x="4408529" y="1827902"/>
              <a:ext cx="914449" cy="1748901"/>
            </a:xfrm>
            <a:custGeom>
              <a:avLst/>
              <a:gdLst>
                <a:gd name="connsiteX0" fmla="*/ 328474 w 914449"/>
                <a:gd name="connsiteY0" fmla="*/ 0 h 1748901"/>
                <a:gd name="connsiteX1" fmla="*/ 914400 w 914449"/>
                <a:gd name="connsiteY1" fmla="*/ 514905 h 1748901"/>
                <a:gd name="connsiteX2" fmla="*/ 301841 w 914449"/>
                <a:gd name="connsiteY2" fmla="*/ 559293 h 1748901"/>
                <a:gd name="connsiteX3" fmla="*/ 319596 w 914449"/>
                <a:gd name="connsiteY3" fmla="*/ 1349406 h 1748901"/>
                <a:gd name="connsiteX4" fmla="*/ 0 w 914449"/>
                <a:gd name="connsiteY4" fmla="*/ 1748901 h 174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9" h="1748901">
                  <a:moveTo>
                    <a:pt x="328474" y="0"/>
                  </a:moveTo>
                  <a:cubicBezTo>
                    <a:pt x="623656" y="210845"/>
                    <a:pt x="918839" y="421690"/>
                    <a:pt x="914400" y="514905"/>
                  </a:cubicBezTo>
                  <a:cubicBezTo>
                    <a:pt x="909961" y="608120"/>
                    <a:pt x="400975" y="420210"/>
                    <a:pt x="301841" y="559293"/>
                  </a:cubicBezTo>
                  <a:cubicBezTo>
                    <a:pt x="202707" y="698376"/>
                    <a:pt x="369903" y="1151138"/>
                    <a:pt x="319596" y="1349406"/>
                  </a:cubicBezTo>
                  <a:cubicBezTo>
                    <a:pt x="269289" y="1547674"/>
                    <a:pt x="134644" y="1648287"/>
                    <a:pt x="0" y="1748901"/>
                  </a:cubicBezTo>
                </a:path>
              </a:pathLst>
            </a:cu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1" name="Egyenes összekötő 120"/>
            <p:cNvCxnSpPr>
              <a:stCxn id="120" idx="1"/>
            </p:cNvCxnSpPr>
            <p:nvPr/>
          </p:nvCxnSpPr>
          <p:spPr>
            <a:xfrm>
              <a:off x="5322929" y="2342807"/>
              <a:ext cx="49" cy="1436197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gyenes összekötő nyíllal 123"/>
            <p:cNvCxnSpPr/>
            <p:nvPr/>
          </p:nvCxnSpPr>
          <p:spPr>
            <a:xfrm>
              <a:off x="5314471" y="2358636"/>
              <a:ext cx="347295" cy="210539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gyenes összekötő nyíllal 124"/>
            <p:cNvCxnSpPr/>
            <p:nvPr/>
          </p:nvCxnSpPr>
          <p:spPr>
            <a:xfrm flipV="1">
              <a:off x="5296239" y="2045336"/>
              <a:ext cx="239383" cy="315396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7" name="Objektum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7721276"/>
                </p:ext>
              </p:extLst>
            </p:nvPr>
          </p:nvGraphicFramePr>
          <p:xfrm>
            <a:off x="5392352" y="2535459"/>
            <a:ext cx="233362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0" name="Equation" r:id="rId28" imgW="164880" imgH="228600" progId="Equation.DSMT4">
                    <p:embed/>
                  </p:oleObj>
                </mc:Choice>
                <mc:Fallback>
                  <p:oleObj name="Equation" r:id="rId28" imgW="164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2352" y="2535459"/>
                          <a:ext cx="233362" cy="323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6" name="Objektum 1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1216190"/>
                </p:ext>
              </p:extLst>
            </p:nvPr>
          </p:nvGraphicFramePr>
          <p:xfrm>
            <a:off x="5535622" y="2057520"/>
            <a:ext cx="236537" cy="303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1" name="Equation" r:id="rId30" imgW="177480" imgH="228600" progId="Equation.DSMT4">
                    <p:embed/>
                  </p:oleObj>
                </mc:Choice>
                <mc:Fallback>
                  <p:oleObj name="Equation" r:id="rId30" imgW="1774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35622" y="2057520"/>
                          <a:ext cx="236537" cy="303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7" name="Objektum 1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6949937"/>
                </p:ext>
              </p:extLst>
            </p:nvPr>
          </p:nvGraphicFramePr>
          <p:xfrm>
            <a:off x="5091747" y="1807011"/>
            <a:ext cx="180495" cy="2766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2" name="Equation" r:id="rId32" imgW="139680" imgH="215640" progId="Equation.DSMT4">
                    <p:embed/>
                  </p:oleObj>
                </mc:Choice>
                <mc:Fallback>
                  <p:oleObj name="Equation" r:id="rId32" imgW="13968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91747" y="1807011"/>
                          <a:ext cx="180495" cy="2766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8" name="Egyenes összekötő nyíllal 127"/>
            <p:cNvCxnSpPr/>
            <p:nvPr/>
          </p:nvCxnSpPr>
          <p:spPr>
            <a:xfrm flipV="1">
              <a:off x="5312903" y="1961807"/>
              <a:ext cx="0" cy="38100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9" name="Objektum 1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845247"/>
                </p:ext>
              </p:extLst>
            </p:nvPr>
          </p:nvGraphicFramePr>
          <p:xfrm>
            <a:off x="6407842" y="2087897"/>
            <a:ext cx="1420783" cy="15149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" name="Equation" r:id="rId34" imgW="723600" imgH="774360" progId="Equation.DSMT4">
                    <p:embed/>
                  </p:oleObj>
                </mc:Choice>
                <mc:Fallback>
                  <p:oleObj name="Equation" r:id="rId34" imgW="723600" imgH="774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5"/>
                        <a:stretch>
                          <a:fillRect/>
                        </a:stretch>
                      </p:blipFill>
                      <p:spPr>
                        <a:xfrm>
                          <a:off x="6407842" y="2087897"/>
                          <a:ext cx="1420783" cy="151495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9672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Diavetítés a képernyőre (4:3 oldalarány)</PresentationFormat>
  <Paragraphs>22</Paragraphs>
  <Slides>2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</vt:i4>
      </vt:variant>
    </vt:vector>
  </HeadingPairs>
  <TitlesOfParts>
    <vt:vector size="5" baseType="lpstr">
      <vt:lpstr>Office-téma</vt:lpstr>
      <vt:lpstr>Equation</vt:lpstr>
      <vt:lpstr>MathType 6.0 Equation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Feri</dc:creator>
  <cp:lastModifiedBy>Feri</cp:lastModifiedBy>
  <cp:revision>2</cp:revision>
  <dcterms:created xsi:type="dcterms:W3CDTF">2013-02-12T22:44:12Z</dcterms:created>
  <dcterms:modified xsi:type="dcterms:W3CDTF">2013-05-01T13:22:17Z</dcterms:modified>
</cp:coreProperties>
</file>