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3"/>
  </p:normalViewPr>
  <p:slideViewPr>
    <p:cSldViewPr snapToGrid="0" snapToObjects="1">
      <p:cViewPr varScale="1">
        <p:scale>
          <a:sx n="90" d="100"/>
          <a:sy n="90" d="100"/>
        </p:scale>
        <p:origin x="232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31DDA-FD94-DE4D-B312-FCA6FD29DD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13EDCD-94D3-4B4E-A3FC-B6B511802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E61FA-8779-AC4F-A103-DDFD3C0D9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4D30-9AF3-8146-90C3-F5F3411C2F0D}" type="datetimeFigureOut">
              <a:rPr lang="en-US" smtClean="0"/>
              <a:t>2/27/19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6C9E6-08BA-3F4B-9882-905EE4100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2EA5F-1A22-F34D-B141-2D2FFF175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D8DCD-D11D-B94B-97E9-20AAD7FE9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414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01E60-6B8A-764D-A140-1BCDBCC24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756E5E-B444-4A4A-8D87-71DF228662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F4B4E-4891-744E-9180-0B4009D97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4D30-9AF3-8146-90C3-F5F3411C2F0D}" type="datetimeFigureOut">
              <a:rPr lang="en-US" smtClean="0"/>
              <a:t>2/27/19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A2F93C-B383-9F4D-A8C6-CBBB3E3A2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7178C-21BF-5140-A215-3B03AFAF3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D8DCD-D11D-B94B-97E9-20AAD7FE9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19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84A5A-13E7-D74A-9446-481418328B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E59C06-E12B-DF44-842B-DE97E9B8E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3435A-604E-A440-8B12-ED075A88D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4D30-9AF3-8146-90C3-F5F3411C2F0D}" type="datetimeFigureOut">
              <a:rPr lang="en-US" smtClean="0"/>
              <a:t>2/27/19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4B385-90F2-4847-8EE3-BE7A5B4BB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D9EC7-A69D-A146-BF0A-6963815E8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D8DCD-D11D-B94B-97E9-20AAD7FE9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6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B51D9-1BFB-CC4C-8BA9-6A2A236BD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2EB8F-7F9D-BE43-BA0F-6CCEF2A1C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D0C42-C255-CE49-A094-3125D2D10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4D30-9AF3-8146-90C3-F5F3411C2F0D}" type="datetimeFigureOut">
              <a:rPr lang="en-US" smtClean="0"/>
              <a:t>2/27/19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80140-8169-7141-A798-B0364D757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01A8C-CF5D-1947-A516-B4AC2C6C4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D8DCD-D11D-B94B-97E9-20AAD7FE9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1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F0C47-3E3C-D940-B2A7-9E9FF8DA4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41DEBD-DEE9-AF4B-A5B7-1F84B352D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459DF1-20E8-464A-A34A-CEB13D2CD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4D30-9AF3-8146-90C3-F5F3411C2F0D}" type="datetimeFigureOut">
              <a:rPr lang="en-US" smtClean="0"/>
              <a:t>2/27/19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F54BF-D028-424D-AD73-62734970F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E1796-D725-EF4D-A1A5-C2D4C1681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D8DCD-D11D-B94B-97E9-20AAD7FE9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2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9D617-ACA8-D94C-A2CC-ED28D2D2F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4C8E9-3411-D846-8D99-83435C9112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3C501C-720A-6F45-BD02-0719C4C4FF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8900A2-7A2A-6047-973A-F3EEE0BC3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4D30-9AF3-8146-90C3-F5F3411C2F0D}" type="datetimeFigureOut">
              <a:rPr lang="en-US" smtClean="0"/>
              <a:t>2/27/19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9A3DCB-B1A9-5F4F-8AAC-B4F6C2006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090F5F-4236-E643-BBB7-3094D996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D8DCD-D11D-B94B-97E9-20AAD7FE9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494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6FAE9-D773-A543-8BFF-4CE16C7D1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0F100-ABF3-D44F-83B8-2BE384866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52770F-F48E-134F-BE17-BC56A86F6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EB467E-5CA7-DA48-883C-8DDDEB0564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7701EC-7742-054B-8DD5-A230BF36CA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1CDA9B-E000-7B4B-A2E0-47E026214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4D30-9AF3-8146-90C3-F5F3411C2F0D}" type="datetimeFigureOut">
              <a:rPr lang="en-US" smtClean="0"/>
              <a:t>2/27/19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97A9FA-5561-1B4C-8579-1D85ADBFA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74C021-B539-7F4E-8F44-4E4D8819C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D8DCD-D11D-B94B-97E9-20AAD7FE9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08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4CE02-19A2-6A4A-8D07-02570ECF1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F593B9-6C0D-464E-B096-764682DCD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4D30-9AF3-8146-90C3-F5F3411C2F0D}" type="datetimeFigureOut">
              <a:rPr lang="en-US" smtClean="0"/>
              <a:t>2/27/19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41BD14-96CF-C341-915E-E1BA67877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304483-BAE4-A14D-847B-725EC8C24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D8DCD-D11D-B94B-97E9-20AAD7FE9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490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2592F3-14AB-914B-8443-6097C1473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4D30-9AF3-8146-90C3-F5F3411C2F0D}" type="datetimeFigureOut">
              <a:rPr lang="en-US" smtClean="0"/>
              <a:t>2/27/19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045550-2A2B-1C4A-941C-5EB494FC2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CA16E2-4B7E-2846-838A-CD7EDA539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D8DCD-D11D-B94B-97E9-20AAD7FE9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662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7ECD1-6B53-014F-8175-9994522A8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BE2D6-2C65-894F-A1A8-5D022302F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D67CF5-978B-AF48-9751-D4EB4F49B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C7CEC-8532-EC4C-A0DD-9DFE9524D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4D30-9AF3-8146-90C3-F5F3411C2F0D}" type="datetimeFigureOut">
              <a:rPr lang="en-US" smtClean="0"/>
              <a:t>2/27/19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915051-EDB6-E24A-BB66-495AB5FF9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81D98-720E-CD4E-B56E-5AA9EFC9A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D8DCD-D11D-B94B-97E9-20AAD7FE9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65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8FA9-41DB-ED4C-B4EE-996809822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6F7F2C-38BA-1F49-8E9F-E692581A9C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104AF9-BB2B-6D40-A759-DC8F17AD76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3A2D60-B666-5C4A-96BA-8A4EC655E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4D30-9AF3-8146-90C3-F5F3411C2F0D}" type="datetimeFigureOut">
              <a:rPr lang="en-US" smtClean="0"/>
              <a:t>2/27/19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11C0F6-1F93-004A-BA76-A2555A7C9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3295A2-0A8F-5A42-9CC4-FDFDB2A27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D8DCD-D11D-B94B-97E9-20AAD7FE9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880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25E707-7E60-8747-8D4F-E9C56E79F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1E0E2F-0DB9-0547-A79F-2D935DD5A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DE1CE-22DF-DB4D-83AE-D4EAECB62D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D4D30-9AF3-8146-90C3-F5F3411C2F0D}" type="datetimeFigureOut">
              <a:rPr lang="en-US" smtClean="0"/>
              <a:t>2/27/19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641A3-3608-FB4A-A164-C4EA0CFE93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C13AC-8D17-FC41-826C-13FB9DBA5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D8DCD-D11D-B94B-97E9-20AAD7FE9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55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924DF7A-44A5-EE42-A919-C0407DC5D555}"/>
              </a:ext>
            </a:extLst>
          </p:cNvPr>
          <p:cNvSpPr txBox="1"/>
          <p:nvPr/>
        </p:nvSpPr>
        <p:spPr>
          <a:xfrm>
            <a:off x="2034363" y="287079"/>
            <a:ext cx="81232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/>
              <a:t>lm</a:t>
            </a:r>
            <a:r>
              <a:rPr lang="en-US" sz="4000" b="1" dirty="0"/>
              <a:t>() output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FFBA27-4E61-9D41-94AD-B5EF3F60B48C}"/>
              </a:ext>
            </a:extLst>
          </p:cNvPr>
          <p:cNvSpPr txBox="1"/>
          <p:nvPr/>
        </p:nvSpPr>
        <p:spPr>
          <a:xfrm>
            <a:off x="276447" y="994965"/>
            <a:ext cx="11483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 used here has response variable Y and 3 possible explanatory variables (X1, X2 and X3)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F455D9-3326-F74C-A94D-EC9966E217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" y="1624229"/>
            <a:ext cx="5308924" cy="451366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E22244E-325F-7D4B-8198-6EB259DF6B40}"/>
              </a:ext>
            </a:extLst>
          </p:cNvPr>
          <p:cNvCxnSpPr/>
          <p:nvPr/>
        </p:nvCxnSpPr>
        <p:spPr>
          <a:xfrm flipH="1" flipV="1">
            <a:off x="5847907" y="1901228"/>
            <a:ext cx="2020186" cy="133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75C27D6-6AA3-AE48-AAC3-13750D950932}"/>
              </a:ext>
            </a:extLst>
          </p:cNvPr>
          <p:cNvSpPr txBox="1"/>
          <p:nvPr/>
        </p:nvSpPr>
        <p:spPr>
          <a:xfrm>
            <a:off x="7868093" y="1849912"/>
            <a:ext cx="3136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Model run – Y explained by X3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BFAE5A6-4EF8-0344-B859-2E53FB3BF19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662"/>
          <a:stretch/>
        </p:blipFill>
        <p:spPr>
          <a:xfrm>
            <a:off x="3212674" y="3662620"/>
            <a:ext cx="5766652" cy="1280855"/>
          </a:xfrm>
          <a:prstGeom prst="rect">
            <a:avLst/>
          </a:prstGeom>
          <a:ln>
            <a:solidFill>
              <a:srgbClr val="FF0000"/>
            </a:solidFill>
          </a:ln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0932CB8-D1E0-F04D-9A67-D282600FCDBC}"/>
              </a:ext>
            </a:extLst>
          </p:cNvPr>
          <p:cNvCxnSpPr>
            <a:cxnSpLocks/>
          </p:cNvCxnSpPr>
          <p:nvPr/>
        </p:nvCxnSpPr>
        <p:spPr>
          <a:xfrm flipV="1">
            <a:off x="4118930" y="4972051"/>
            <a:ext cx="0" cy="8000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3952C1E-39D0-0743-8300-F4D2B2123412}"/>
                  </a:ext>
                </a:extLst>
              </p:cNvPr>
              <p:cNvSpPr txBox="1"/>
              <p:nvPr/>
            </p:nvSpPr>
            <p:spPr>
              <a:xfrm>
                <a:off x="2801492" y="5586413"/>
                <a:ext cx="377455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GB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GB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en-GB" sz="3200" b="0" i="1" smtClean="0">
                          <a:solidFill>
                            <a:srgbClr val="FF93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r>
                        <a:rPr lang="en-GB" sz="3200" b="0" i="1" smtClean="0">
                          <a:solidFill>
                            <a:srgbClr val="FF93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sSub>
                        <m:sSubPr>
                          <m:ctrlPr>
                            <a:rPr lang="en-GB" sz="3200" b="0" i="1" smtClean="0">
                              <a:solidFill>
                                <a:srgbClr val="FF4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b="0" i="1" smtClean="0">
                              <a:solidFill>
                                <a:srgbClr val="FF4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GB" sz="3200" b="0" i="1" smtClean="0">
                              <a:solidFill>
                                <a:srgbClr val="FF4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GB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GB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GB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3952C1E-39D0-0743-8300-F4D2B21234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1492" y="5586413"/>
                <a:ext cx="3774558" cy="584775"/>
              </a:xfrm>
              <a:prstGeom prst="rect">
                <a:avLst/>
              </a:prstGeom>
              <a:blipFill>
                <a:blip r:embed="rId4"/>
                <a:stretch>
                  <a:fillRect b="-212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C2CB65E-0D80-484B-BFA6-4200D756AC1D}"/>
              </a:ext>
            </a:extLst>
          </p:cNvPr>
          <p:cNvCxnSpPr>
            <a:cxnSpLocks/>
          </p:cNvCxnSpPr>
          <p:nvPr/>
        </p:nvCxnSpPr>
        <p:spPr>
          <a:xfrm flipV="1">
            <a:off x="5014281" y="5000622"/>
            <a:ext cx="1046611" cy="657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6616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924DF7A-44A5-EE42-A919-C0407DC5D555}"/>
              </a:ext>
            </a:extLst>
          </p:cNvPr>
          <p:cNvSpPr txBox="1"/>
          <p:nvPr/>
        </p:nvSpPr>
        <p:spPr>
          <a:xfrm>
            <a:off x="2034363" y="287079"/>
            <a:ext cx="81232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/>
              <a:t>lm</a:t>
            </a:r>
            <a:r>
              <a:rPr lang="en-US" sz="4000" b="1" dirty="0"/>
              <a:t>() output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3FFBA27-4E61-9D41-94AD-B5EF3F60B48C}"/>
                  </a:ext>
                </a:extLst>
              </p:cNvPr>
              <p:cNvSpPr txBox="1"/>
              <p:nvPr/>
            </p:nvSpPr>
            <p:spPr>
              <a:xfrm>
                <a:off x="276447" y="994965"/>
                <a:ext cx="11483162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The value labelled (Intercept) will always be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000" dirty="0"/>
                  <a:t>, though we sometimes call 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/>
                  <a:t>. But this is the same value. </a:t>
                </a:r>
              </a:p>
              <a:p>
                <a:endParaRPr lang="en-US" sz="2000" dirty="0"/>
              </a:p>
              <a:p>
                <a:r>
                  <a:rPr lang="en-US" sz="2000" dirty="0"/>
                  <a:t>The other numbers will always be the other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2000" dirty="0"/>
                  <a:t> values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+). Whether these represent slopes or differences depends on what kind of data your explanatory variable is (continuous or categorical), so you always need to think about that.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3FFBA27-4E61-9D41-94AD-B5EF3F60B4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447" y="994965"/>
                <a:ext cx="11483162" cy="1631216"/>
              </a:xfrm>
              <a:prstGeom prst="rect">
                <a:avLst/>
              </a:prstGeom>
              <a:blipFill>
                <a:blip r:embed="rId2"/>
                <a:stretch>
                  <a:fillRect l="-552" t="-1538" b="-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5BFAE5A6-4EF8-0344-B859-2E53FB3BF19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662"/>
          <a:stretch/>
        </p:blipFill>
        <p:spPr>
          <a:xfrm>
            <a:off x="3212674" y="3662620"/>
            <a:ext cx="5766652" cy="1280855"/>
          </a:xfrm>
          <a:prstGeom prst="rect">
            <a:avLst/>
          </a:prstGeom>
          <a:ln>
            <a:solidFill>
              <a:srgbClr val="FF0000"/>
            </a:solidFill>
          </a:ln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0932CB8-D1E0-F04D-9A67-D282600FCDBC}"/>
              </a:ext>
            </a:extLst>
          </p:cNvPr>
          <p:cNvCxnSpPr>
            <a:cxnSpLocks/>
          </p:cNvCxnSpPr>
          <p:nvPr/>
        </p:nvCxnSpPr>
        <p:spPr>
          <a:xfrm flipV="1">
            <a:off x="4118930" y="4972051"/>
            <a:ext cx="0" cy="8000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3952C1E-39D0-0743-8300-F4D2B2123412}"/>
                  </a:ext>
                </a:extLst>
              </p:cNvPr>
              <p:cNvSpPr txBox="1"/>
              <p:nvPr/>
            </p:nvSpPr>
            <p:spPr>
              <a:xfrm>
                <a:off x="2801492" y="5586413"/>
                <a:ext cx="377455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GB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GB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en-GB" sz="3200" b="0" i="1" smtClean="0">
                          <a:solidFill>
                            <a:srgbClr val="FF93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r>
                        <a:rPr lang="en-GB" sz="3200" b="0" i="1" smtClean="0">
                          <a:solidFill>
                            <a:srgbClr val="FF93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sSub>
                        <m:sSubPr>
                          <m:ctrlPr>
                            <a:rPr lang="en-GB" sz="3200" b="0" i="1" smtClean="0">
                              <a:solidFill>
                                <a:srgbClr val="FF4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b="0" i="1" smtClean="0">
                              <a:solidFill>
                                <a:srgbClr val="FF4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GB" sz="3200" b="0" i="1" smtClean="0">
                              <a:solidFill>
                                <a:srgbClr val="FF4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GB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GB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GB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3952C1E-39D0-0743-8300-F4D2B21234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1492" y="5586413"/>
                <a:ext cx="3774558" cy="584775"/>
              </a:xfrm>
              <a:prstGeom prst="rect">
                <a:avLst/>
              </a:prstGeom>
              <a:blipFill>
                <a:blip r:embed="rId4"/>
                <a:stretch>
                  <a:fillRect b="-212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C2CB65E-0D80-484B-BFA6-4200D756AC1D}"/>
              </a:ext>
            </a:extLst>
          </p:cNvPr>
          <p:cNvCxnSpPr>
            <a:cxnSpLocks/>
          </p:cNvCxnSpPr>
          <p:nvPr/>
        </p:nvCxnSpPr>
        <p:spPr>
          <a:xfrm flipV="1">
            <a:off x="5014281" y="5000622"/>
            <a:ext cx="1046611" cy="657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8751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924DF7A-44A5-EE42-A919-C0407DC5D555}"/>
              </a:ext>
            </a:extLst>
          </p:cNvPr>
          <p:cNvSpPr txBox="1"/>
          <p:nvPr/>
        </p:nvSpPr>
        <p:spPr>
          <a:xfrm>
            <a:off x="2034363" y="287079"/>
            <a:ext cx="81232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For categorical!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BFAE5A6-4EF8-0344-B859-2E53FB3BF1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662"/>
          <a:stretch/>
        </p:blipFill>
        <p:spPr>
          <a:xfrm>
            <a:off x="3212674" y="3662620"/>
            <a:ext cx="5766652" cy="1280855"/>
          </a:xfrm>
          <a:prstGeom prst="rect">
            <a:avLst/>
          </a:prstGeom>
          <a:ln>
            <a:solidFill>
              <a:srgbClr val="FF0000"/>
            </a:solidFill>
          </a:ln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0932CB8-D1E0-F04D-9A67-D282600FCDBC}"/>
              </a:ext>
            </a:extLst>
          </p:cNvPr>
          <p:cNvCxnSpPr>
            <a:cxnSpLocks/>
          </p:cNvCxnSpPr>
          <p:nvPr/>
        </p:nvCxnSpPr>
        <p:spPr>
          <a:xfrm flipV="1">
            <a:off x="4118930" y="4972051"/>
            <a:ext cx="0" cy="8000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3952C1E-39D0-0743-8300-F4D2B2123412}"/>
                  </a:ext>
                </a:extLst>
              </p:cNvPr>
              <p:cNvSpPr txBox="1"/>
              <p:nvPr/>
            </p:nvSpPr>
            <p:spPr>
              <a:xfrm>
                <a:off x="2801492" y="5586413"/>
                <a:ext cx="377455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GB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GB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en-GB" sz="3200" b="0" i="1" smtClean="0">
                          <a:solidFill>
                            <a:srgbClr val="FF93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r>
                        <a:rPr lang="en-GB" sz="3200" b="0" i="1" smtClean="0">
                          <a:solidFill>
                            <a:srgbClr val="FF93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sSub>
                        <m:sSubPr>
                          <m:ctrlPr>
                            <a:rPr lang="en-GB" sz="3200" b="0" i="1" smtClean="0">
                              <a:solidFill>
                                <a:srgbClr val="FF4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b="0" i="1" smtClean="0">
                              <a:solidFill>
                                <a:srgbClr val="FF4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GB" sz="3200" b="0" i="1" smtClean="0">
                              <a:solidFill>
                                <a:srgbClr val="FF4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GB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GB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GB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3952C1E-39D0-0743-8300-F4D2B21234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1492" y="5586413"/>
                <a:ext cx="3774558" cy="584775"/>
              </a:xfrm>
              <a:prstGeom prst="rect">
                <a:avLst/>
              </a:prstGeom>
              <a:blipFill>
                <a:blip r:embed="rId3"/>
                <a:stretch>
                  <a:fillRect b="-212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C2CB65E-0D80-484B-BFA6-4200D756AC1D}"/>
              </a:ext>
            </a:extLst>
          </p:cNvPr>
          <p:cNvCxnSpPr>
            <a:cxnSpLocks/>
          </p:cNvCxnSpPr>
          <p:nvPr/>
        </p:nvCxnSpPr>
        <p:spPr>
          <a:xfrm flipV="1">
            <a:off x="5014281" y="5000622"/>
            <a:ext cx="1046611" cy="657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825D1240-A1F2-2041-8C3C-50D6E19C4A8A}"/>
              </a:ext>
            </a:extLst>
          </p:cNvPr>
          <p:cNvSpPr/>
          <p:nvPr/>
        </p:nvSpPr>
        <p:spPr>
          <a:xfrm>
            <a:off x="6286500" y="4100513"/>
            <a:ext cx="428625" cy="3857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756108-7A61-7749-A332-E4E1E882345F}"/>
              </a:ext>
            </a:extLst>
          </p:cNvPr>
          <p:cNvSpPr txBox="1"/>
          <p:nvPr/>
        </p:nvSpPr>
        <p:spPr>
          <a:xfrm>
            <a:off x="6286500" y="3186113"/>
            <a:ext cx="165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Variable name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F301889-CA4E-FC41-92F6-98F738EE1A1A}"/>
              </a:ext>
            </a:extLst>
          </p:cNvPr>
          <p:cNvCxnSpPr>
            <a:endCxn id="13" idx="0"/>
          </p:cNvCxnSpPr>
          <p:nvPr/>
        </p:nvCxnSpPr>
        <p:spPr>
          <a:xfrm flipH="1">
            <a:off x="6500813" y="3555445"/>
            <a:ext cx="75237" cy="5450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6DF3386F-B4EF-7540-BE04-DF0AD842529A}"/>
              </a:ext>
            </a:extLst>
          </p:cNvPr>
          <p:cNvSpPr/>
          <p:nvPr/>
        </p:nvSpPr>
        <p:spPr>
          <a:xfrm>
            <a:off x="6717138" y="4100513"/>
            <a:ext cx="855237" cy="38576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163994-3B0C-504F-AEDC-D0E9FCC5F433}"/>
              </a:ext>
            </a:extLst>
          </p:cNvPr>
          <p:cNvSpPr txBox="1"/>
          <p:nvPr/>
        </p:nvSpPr>
        <p:spPr>
          <a:xfrm>
            <a:off x="9646076" y="3186113"/>
            <a:ext cx="165735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Factor level (group name)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AAE0947-5358-3F4D-A755-408FCEF7E8BC}"/>
              </a:ext>
            </a:extLst>
          </p:cNvPr>
          <p:cNvCxnSpPr>
            <a:cxnSpLocks/>
          </p:cNvCxnSpPr>
          <p:nvPr/>
        </p:nvCxnSpPr>
        <p:spPr>
          <a:xfrm flipH="1">
            <a:off x="7708654" y="3757979"/>
            <a:ext cx="1966131" cy="53541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2887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135</Words>
  <Application>Microsoft Macintosh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</cp:revision>
  <dcterms:created xsi:type="dcterms:W3CDTF">2019-02-27T10:20:28Z</dcterms:created>
  <dcterms:modified xsi:type="dcterms:W3CDTF">2019-02-27T10:37:26Z</dcterms:modified>
</cp:coreProperties>
</file>