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</p:sldIdLst>
  <p:sldSz cy="5143500" cx="9144000"/>
  <p:notesSz cx="6858000" cy="9144000"/>
  <p:embeddedFontLst>
    <p:embeddedFont>
      <p:font typeface="Playfair Display"/>
      <p:regular r:id="rId119"/>
      <p:bold r:id="rId120"/>
      <p:italic r:id="rId121"/>
      <p:boldItalic r:id="rId122"/>
    </p:embeddedFont>
    <p:embeddedFont>
      <p:font typeface="Montserrat"/>
      <p:regular r:id="rId123"/>
      <p:bold r:id="rId124"/>
      <p:italic r:id="rId125"/>
      <p:boldItalic r:id="rId126"/>
    </p:embeddedFont>
    <p:embeddedFont>
      <p:font typeface="Oswald"/>
      <p:regular r:id="rId127"/>
      <p:bold r:id="rId1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8" Type="http://schemas.openxmlformats.org/officeDocument/2006/relationships/font" Target="fonts/Oswald-bold.fntdata"/><Relationship Id="rId127" Type="http://schemas.openxmlformats.org/officeDocument/2006/relationships/font" Target="fonts/Oswald-regular.fntdata"/><Relationship Id="rId126" Type="http://schemas.openxmlformats.org/officeDocument/2006/relationships/font" Target="fonts/Montserrat-boldItalic.fntdata"/><Relationship Id="rId26" Type="http://schemas.openxmlformats.org/officeDocument/2006/relationships/slide" Target="slides/slide21.xml"/><Relationship Id="rId121" Type="http://schemas.openxmlformats.org/officeDocument/2006/relationships/font" Target="fonts/PlayfairDisplay-italic.fntdata"/><Relationship Id="rId25" Type="http://schemas.openxmlformats.org/officeDocument/2006/relationships/slide" Target="slides/slide20.xml"/><Relationship Id="rId120" Type="http://schemas.openxmlformats.org/officeDocument/2006/relationships/font" Target="fonts/PlayfairDisplay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font" Target="fonts/Montserrat-italic.fntdata"/><Relationship Id="rId29" Type="http://schemas.openxmlformats.org/officeDocument/2006/relationships/slide" Target="slides/slide24.xml"/><Relationship Id="rId124" Type="http://schemas.openxmlformats.org/officeDocument/2006/relationships/font" Target="fonts/Montserrat-bold.fntdata"/><Relationship Id="rId123" Type="http://schemas.openxmlformats.org/officeDocument/2006/relationships/font" Target="fonts/Montserrat-regular.fntdata"/><Relationship Id="rId122" Type="http://schemas.openxmlformats.org/officeDocument/2006/relationships/font" Target="fonts/PlayfairDisplay-boldItalic.fntdata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font" Target="fonts/PlayfairDisplay-regular.fntdata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slide" Target="slides/slide109.xml"/><Relationship Id="rId18" Type="http://schemas.openxmlformats.org/officeDocument/2006/relationships/slide" Target="slides/slide13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54458713c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254458713c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254458713c_0_8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254458713c_0_8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254458713c_0_8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254458713c_0_8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254458713c_0_8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1254458713c_0_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254458713c_0_8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1254458713c_0_8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254458713c_0_8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1254458713c_0_8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254458713c_0_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1254458713c_0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254458713c_0_8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1254458713c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254458713c_0_8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1254458713c_0_8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254458713c_0_8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1254458713c_0_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1254458713c_0_8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1254458713c_0_8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254458713c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254458713c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254458713c_0_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1254458713c_0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254458713c_0_9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1254458713c_0_9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254458713c_0_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254458713c_0_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254458713c_0_9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1254458713c_0_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54458713c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254458713c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54458713c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254458713c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54458713c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254458713c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254458713c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254458713c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54458713c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54458713c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54458713c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254458713c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54458713c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54458713c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54458713c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54458713c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254458713c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254458713c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54458713c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254458713c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254458713c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254458713c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54458713c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54458713c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54458713c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254458713c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54458713c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254458713c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54458713c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254458713c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54458713c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254458713c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254458713c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254458713c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254458713c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254458713c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254458713c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254458713c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54458713c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254458713c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254458713c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254458713c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254458713c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254458713c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254458713c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254458713c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54458713c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254458713c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254458713c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254458713c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254458713c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254458713c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254458713c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254458713c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54458713c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254458713c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54458713c_0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254458713c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54458713c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254458713c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254458713c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254458713c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254458713c_0_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254458713c_0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54458713c_0_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54458713c_0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254458713c_0_5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254458713c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254458713c_0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254458713c_0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254458713c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254458713c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254458713c_0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254458713c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254458713c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254458713c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254458713c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254458713c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254458713c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1254458713c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254458713c_0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254458713c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254458713c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254458713c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254458713c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254458713c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254458713c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254458713c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254458713c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254458713c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254458713c_0_5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254458713c_0_5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254458713c_0_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254458713c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254458713c_0_5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254458713c_0_5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254458713c_0_5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254458713c_0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254458713c_0_5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254458713c_0_5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254458713c_0_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254458713c_0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254458713c_0_6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254458713c_0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254458713c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254458713c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254458713c_0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254458713c_0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254458713c_0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254458713c_0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254458713c_0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254458713c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254458713c_0_7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254458713c_0_7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254458713c_0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254458713c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254458713c_0_6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254458713c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254458713c_0_6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254458713c_0_6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254458713c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1254458713c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254458713c_0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254458713c_0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254458713c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254458713c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54458713c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254458713c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254458713c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254458713c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254458713c_0_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254458713c_0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254458713c_0_6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1254458713c_0_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254458713c_0_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254458713c_0_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254458713c_0_7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254458713c_0_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254458713c_0_6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254458713c_0_6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254458713c_0_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254458713c_0_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254458713c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254458713c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254458713c_0_6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254458713c_0_6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254458713c_0_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254458713c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254458713c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254458713c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254458713c_0_7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1254458713c_0_7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254458713c_0_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1254458713c_0_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254458713c_0_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254458713c_0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1254458713c_0_7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1254458713c_0_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254458713c_0_7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254458713c_0_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254458713c_0_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254458713c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1254458713c_0_7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1254458713c_0_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254458713c_0_7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1254458713c_0_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254458713c_0_7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254458713c_0_7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254458713c_0_7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1254458713c_0_7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54458713c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254458713c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254458713c_0_7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254458713c_0_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1254458713c_0_7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1254458713c_0_7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254458713c_0_7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1254458713c_0_7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254458713c_0_7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254458713c_0_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254458713c_0_8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254458713c_0_8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254458713c_0_8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254458713c_0_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254458713c_0_8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1254458713c_0_8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54458713c_0_8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54458713c_0_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254458713c_0_8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1254458713c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1254458713c_0_8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1254458713c_0_8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700"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38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47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36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41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8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Relationship Id="rId5" Type="http://schemas.openxmlformats.org/officeDocument/2006/relationships/image" Target="../media/image42.png"/><Relationship Id="rId6" Type="http://schemas.openxmlformats.org/officeDocument/2006/relationships/image" Target="../media/image51.png"/><Relationship Id="rId7" Type="http://schemas.openxmlformats.org/officeDocument/2006/relationships/image" Target="../media/image44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57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7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55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52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56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7.png"/><Relationship Id="rId4" Type="http://schemas.openxmlformats.org/officeDocument/2006/relationships/image" Target="../media/image56.jp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5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6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3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6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3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36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3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36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2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22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1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3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1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50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57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41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48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6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41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39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og Piparen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Av: Carl Anders “Monkey brain” Cederström og Håvard “Ape shit” Lundheim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613" y="-2250"/>
            <a:ext cx="3430775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112"/>
          <p:cNvPicPr preferRelativeResize="0"/>
          <p:nvPr/>
        </p:nvPicPr>
        <p:blipFill rotWithShape="1">
          <a:blip r:embed="rId3">
            <a:alphaModFix/>
          </a:blip>
          <a:srcRect b="7415" l="0" r="0" t="0"/>
          <a:stretch/>
        </p:blipFill>
        <p:spPr>
          <a:xfrm>
            <a:off x="711000" y="-2250"/>
            <a:ext cx="772200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112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“Nei ok vent, kanskje hvis  jeg bare endrer på startverdier”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162" y="-2250"/>
            <a:ext cx="7725677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113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“Jeg kommer aldri til å få være med i dyrehagebandet”</a:t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840" y="-2250"/>
            <a:ext cx="43243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114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“Åhhhh der skal det være minus….”</a:t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">
            <a:off x="-9720" y="-2249"/>
            <a:ext cx="9163440" cy="51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115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16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3" name="Google Shape;683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000" y="-2250"/>
            <a:ext cx="7722000" cy="51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17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9" name="Google Shape;689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13800" cy="271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6025" y="152400"/>
            <a:ext cx="3685574" cy="276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6250" y="2916575"/>
            <a:ext cx="2881614" cy="216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1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9825" y="2278525"/>
            <a:ext cx="3972174" cy="29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1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87775" y="1822676"/>
            <a:ext cx="2881626" cy="216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118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“Og så oppkobling da”</a:t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925" y="1"/>
            <a:ext cx="686015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119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“Lett”</a:t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999" y="-2251"/>
            <a:ext cx="5148001" cy="51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120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Ein fiks ferdig pipar</a:t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21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Og faseplotta lignar</a:t>
            </a:r>
            <a:endParaRPr/>
          </a:p>
        </p:txBody>
      </p:sp>
      <p:pic>
        <p:nvPicPr>
          <p:cNvPr id="717" name="Google Shape;717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925"/>
            <a:ext cx="5234366" cy="39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4366" y="753000"/>
            <a:ext cx="3604834" cy="270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642" y="-2250"/>
            <a:ext cx="4228715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finnar elsys jon sin sekk og letar</a:t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580" y="-2250"/>
            <a:ext cx="684684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122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Og sinusen er fin og stabil</a:t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8000" y="-2250"/>
            <a:ext cx="514800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123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“No kan eg endelig vere med i dyrehagebandet!”</a:t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88" y="4"/>
            <a:ext cx="82296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124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7" name="Google Shape;737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9701">
            <a:off x="1754681" y="1002257"/>
            <a:ext cx="3276537" cy="3276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25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Fin</a:t>
            </a:r>
            <a:endParaRPr/>
          </a:p>
        </p:txBody>
      </p:sp>
      <p:pic>
        <p:nvPicPr>
          <p:cNvPr id="743" name="Google Shape;743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5075" y="1049218"/>
            <a:ext cx="4060099" cy="304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673" y="-2250"/>
            <a:ext cx="7600654" cy="51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4"/>
          <p:cNvSpPr txBox="1"/>
          <p:nvPr>
            <p:ph idx="1" type="body"/>
          </p:nvPr>
        </p:nvSpPr>
        <p:spPr>
          <a:xfrm>
            <a:off x="311700" y="4230575"/>
            <a:ext cx="79620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Der finnar han ei kretstegning av ein pipar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740" y="-2250"/>
            <a:ext cx="50965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/>
          <p:nvPr>
            <p:ph idx="1" type="body"/>
          </p:nvPr>
        </p:nvSpPr>
        <p:spPr>
          <a:xfrm>
            <a:off x="311700" y="4230575"/>
            <a:ext cx="67455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Men her manglar jo all mattematikken!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1500" y="-2251"/>
            <a:ext cx="3861001" cy="51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no"/>
              <a:t>Man må jo ha ein difflikning å lage faseplot med for å få ei fin sinustone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74" y="-2250"/>
            <a:ext cx="8582451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7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Så Abel setjer igong med rekninga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44" y="-2250"/>
            <a:ext cx="9156087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8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begynnar med å tekne opp kretsen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44" y="-2250"/>
            <a:ext cx="9156087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So kallar Abal forsterkardelsystemet G(y)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0" y="-2250"/>
            <a:ext cx="9163441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0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brukar deretter spenningsdeling for å setje opp ein likning for z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44" y="-2250"/>
            <a:ext cx="9156087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1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veit at z = G(y(t)) og bytjar den inn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925" y="1"/>
            <a:ext cx="686015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Dette er Abel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0" y="-2250"/>
            <a:ext cx="9163441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2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deriverar og gangar med R0 for å få 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44" y="-2250"/>
            <a:ext cx="9156087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3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So setjar Abel lik null og får denne freshe diflikningan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613" y="-2250"/>
            <a:ext cx="3430775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4"/>
          <p:cNvSpPr txBox="1"/>
          <p:nvPr>
            <p:ph idx="1" type="body"/>
          </p:nvPr>
        </p:nvSpPr>
        <p:spPr>
          <a:xfrm>
            <a:off x="311700" y="3806500"/>
            <a:ext cx="8717100" cy="10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no"/>
              <a:t>“Denne homogene difflikninga kan eg sikkert løyse analytisk” seier Abel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549" y="-2250"/>
            <a:ext cx="6868902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5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So Abel begynnar  å tenke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549" y="-2250"/>
            <a:ext cx="6868902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6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000">
            <a:off x="1137549" y="-2250"/>
            <a:ext cx="6868902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7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0001">
            <a:off x="1137549" y="-2251"/>
            <a:ext cx="6868902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8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9999">
            <a:off x="1137549" y="-2251"/>
            <a:ext cx="6868901" cy="51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9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0000">
            <a:off x="1137549" y="-2250"/>
            <a:ext cx="6868902" cy="51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0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549" y="-2250"/>
            <a:ext cx="6868902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1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Dette gikk ikke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88" y="4"/>
            <a:ext cx="82296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vil være med i dyrehagebandet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2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Men kva gjør Abel da?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3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116" y="-2250"/>
            <a:ext cx="5651769" cy="51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613" y="-2250"/>
            <a:ext cx="3430775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4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Ein PC! Han kan løysast numerisk!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7" y="-2250"/>
            <a:ext cx="9145054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5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setjar igang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000" y="-2250"/>
            <a:ext cx="772200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6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Denne likninga liknar likninga Van Der Pol skrev!</a:t>
            </a:r>
            <a:endParaRPr/>
          </a:p>
        </p:txBody>
      </p:sp>
      <p:pic>
        <p:nvPicPr>
          <p:cNvPr id="258" name="Google Shape;258;p46"/>
          <p:cNvPicPr preferRelativeResize="0"/>
          <p:nvPr/>
        </p:nvPicPr>
        <p:blipFill rotWithShape="1">
          <a:blip r:embed="rId4">
            <a:alphaModFix/>
          </a:blip>
          <a:srcRect b="39698" l="0" r="0" t="17271"/>
          <a:stretch/>
        </p:blipFill>
        <p:spPr>
          <a:xfrm>
            <a:off x="3817000" y="0"/>
            <a:ext cx="5326998" cy="12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000" y="-2250"/>
            <a:ext cx="772200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7"/>
          <p:cNvSpPr txBox="1"/>
          <p:nvPr>
            <p:ph idx="1" type="body"/>
          </p:nvPr>
        </p:nvSpPr>
        <p:spPr>
          <a:xfrm>
            <a:off x="311700" y="3546300"/>
            <a:ext cx="8717100" cy="128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Alle apar i dyrehagen veit at han kan løysast numerisk med symplektisk euler!</a:t>
            </a:r>
            <a:endParaRPr/>
          </a:p>
        </p:txBody>
      </p:sp>
      <p:pic>
        <p:nvPicPr>
          <p:cNvPr id="265" name="Google Shape;265;p47"/>
          <p:cNvPicPr preferRelativeResize="0"/>
          <p:nvPr/>
        </p:nvPicPr>
        <p:blipFill rotWithShape="1">
          <a:blip r:embed="rId4">
            <a:alphaModFix/>
          </a:blip>
          <a:srcRect b="39698" l="0" r="0" t="17271"/>
          <a:stretch/>
        </p:blipFill>
        <p:spPr>
          <a:xfrm>
            <a:off x="3817000" y="0"/>
            <a:ext cx="5326998" cy="12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0" y="-2250"/>
            <a:ext cx="9163441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8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setje opp likningane for symplektisk Euler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63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9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Men kva er G’(Y)?</a:t>
            </a:r>
            <a:endParaRPr/>
          </a:p>
        </p:txBody>
      </p:sp>
      <p:pic>
        <p:nvPicPr>
          <p:cNvPr id="278" name="Google Shape;278;p49"/>
          <p:cNvPicPr preferRelativeResize="0"/>
          <p:nvPr/>
        </p:nvPicPr>
        <p:blipFill rotWithShape="1">
          <a:blip r:embed="rId4">
            <a:alphaModFix/>
          </a:blip>
          <a:srcRect b="73572" l="5629" r="79946" t="1852"/>
          <a:stretch/>
        </p:blipFill>
        <p:spPr>
          <a:xfrm>
            <a:off x="6249816" y="2416225"/>
            <a:ext cx="1803624" cy="172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74" y="-2250"/>
            <a:ext cx="8582451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0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“Eg må finna G(y) først!” sa Abol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44" y="-2250"/>
            <a:ext cx="9156087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1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ser nærmare på kretsen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63" y="0"/>
            <a:ext cx="771526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4230575"/>
            <a:ext cx="69027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Men Abel kan ikke spille noe instrument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0" y="-2250"/>
            <a:ext cx="9163441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2"/>
          <p:cNvSpPr txBox="1"/>
          <p:nvPr>
            <p:ph idx="1" type="body"/>
          </p:nvPr>
        </p:nvSpPr>
        <p:spPr>
          <a:xfrm>
            <a:off x="4572000" y="1430750"/>
            <a:ext cx="4198800" cy="15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teknar opp nøyare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og ser på strøymane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44" y="-2250"/>
            <a:ext cx="9156087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53"/>
          <p:cNvSpPr txBox="1"/>
          <p:nvPr>
            <p:ph idx="1" type="body"/>
          </p:nvPr>
        </p:nvSpPr>
        <p:spPr>
          <a:xfrm>
            <a:off x="6011750" y="486975"/>
            <a:ext cx="3058800" cy="338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Han finn uttrykk for strøymane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44" y="-2250"/>
            <a:ext cx="9156087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4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Og brukar Kirschoffs straumlovnad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44" y="-2250"/>
            <a:ext cx="9156087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5"/>
          <p:cNvSpPr txBox="1"/>
          <p:nvPr>
            <p:ph idx="1" type="body"/>
          </p:nvPr>
        </p:nvSpPr>
        <p:spPr>
          <a:xfrm>
            <a:off x="332650" y="3722625"/>
            <a:ext cx="8717100" cy="123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ble litt for ivrig og gløymde og teke nokon bildar, men gangde med R1 og slo saman eksponentsialane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774" y="-2250"/>
            <a:ext cx="8582451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6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“Da løyser eg berre for z” tenkte Abel, stakkarsen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549" y="-2250"/>
            <a:ext cx="6868902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57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9999">
            <a:off x="1137549" y="-2250"/>
            <a:ext cx="6868902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8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20000">
            <a:off x="1137549" y="-2251"/>
            <a:ext cx="6868902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9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19999">
            <a:off x="1137548" y="-2251"/>
            <a:ext cx="6868901" cy="51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60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20000">
            <a:off x="1137550" y="-2250"/>
            <a:ext cx="6868902" cy="51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61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2463" y="-83875"/>
            <a:ext cx="343907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3858925"/>
            <a:ext cx="8559600" cy="97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Men Abel er en luring.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Han kan lage et instrument!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549" y="-2250"/>
            <a:ext cx="6868902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62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Dette gikk heller ikke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63" y="0"/>
            <a:ext cx="771526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63"/>
          <p:cNvSpPr txBox="1"/>
          <p:nvPr>
            <p:ph idx="1" type="body"/>
          </p:nvPr>
        </p:nvSpPr>
        <p:spPr>
          <a:xfrm>
            <a:off x="311700" y="4230575"/>
            <a:ext cx="69027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“Dette går jo ikkje, eg vil ikkje meire” sa Abel 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4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8" name="Google Shape;368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116" y="-2250"/>
            <a:ext cx="5651769" cy="51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613" y="-2250"/>
            <a:ext cx="3430775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5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642" y="-2250"/>
            <a:ext cx="4228715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66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Nok ein gang rotar Abel rundt i elsys jon sin sekk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0" y="-2250"/>
            <a:ext cx="9163441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7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Og fant denne mystiske likninga 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549" y="-2250"/>
            <a:ext cx="6868902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8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“Kanskje denne kan brukast til noko”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740" y="-2250"/>
            <a:ext cx="50965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9"/>
          <p:cNvSpPr txBox="1"/>
          <p:nvPr>
            <p:ph idx="1" type="body"/>
          </p:nvPr>
        </p:nvSpPr>
        <p:spPr>
          <a:xfrm>
            <a:off x="311700" y="4230575"/>
            <a:ext cx="67455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“Men eg manglar jo fortsatt G(y)!”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70"/>
          <p:cNvPicPr preferRelativeResize="0"/>
          <p:nvPr/>
        </p:nvPicPr>
        <p:blipFill rotWithShape="1">
          <a:blip r:embed="rId3">
            <a:alphaModFix/>
          </a:blip>
          <a:srcRect b="6023" l="0" r="0" t="0"/>
          <a:stretch/>
        </p:blipFill>
        <p:spPr>
          <a:xfrm>
            <a:off x="648488" y="-2250"/>
            <a:ext cx="7847023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70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satt seg oppgitt under eit tre, og tenkte vidare</a:t>
            </a:r>
            <a:endParaRPr/>
          </a:p>
        </p:txBody>
      </p:sp>
      <p:pic>
        <p:nvPicPr>
          <p:cNvPr id="405" name="Google Shape;405;p70"/>
          <p:cNvPicPr preferRelativeResize="0"/>
          <p:nvPr/>
        </p:nvPicPr>
        <p:blipFill rotWithShape="1">
          <a:blip r:embed="rId4">
            <a:alphaModFix/>
          </a:blip>
          <a:srcRect b="7179" l="11085" r="10630" t="3630"/>
          <a:stretch/>
        </p:blipFill>
        <p:spPr>
          <a:xfrm>
            <a:off x="4094376" y="356525"/>
            <a:ext cx="955226" cy="10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9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613" y="-2250"/>
            <a:ext cx="3430775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71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“NEWTORNS METODE!!!!1!!!”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Men hva skal slags instrument skal han lage? 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44" y="-2250"/>
            <a:ext cx="9156087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72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Denne kunne Abel godt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0" y="-2250"/>
            <a:ext cx="9163441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73"/>
          <p:cNvSpPr txBox="1"/>
          <p:nvPr>
            <p:ph idx="1" type="body"/>
          </p:nvPr>
        </p:nvSpPr>
        <p:spPr>
          <a:xfrm>
            <a:off x="4477600" y="67550"/>
            <a:ext cx="4616700" cy="157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setjar opp ein likning av z og setj han lik null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0" y="-2250"/>
            <a:ext cx="9163441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74"/>
          <p:cNvSpPr txBox="1"/>
          <p:nvPr>
            <p:ph idx="1" type="body"/>
          </p:nvPr>
        </p:nvSpPr>
        <p:spPr>
          <a:xfrm>
            <a:off x="4572000" y="46575"/>
            <a:ext cx="4616700" cy="157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lagar funksjonen</a:t>
            </a:r>
            <a:r>
              <a:rPr lang="no"/>
              <a:t>🍌(z) og brukar han i newtons metode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44" y="-2250"/>
            <a:ext cx="9156087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75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finnar so G invers derivert og setjar inn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613" y="-2250"/>
            <a:ext cx="3430775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76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“Nå fant jeg endelig z!”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77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“Men kvifor skulle eg finne z?”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840" y="-2250"/>
            <a:ext cx="43243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78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“For å finne G(y)”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79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“Men kvifor?”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840" y="-2250"/>
            <a:ext cx="43243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80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“For å setje inn i likninga”</a:t>
            </a:r>
            <a:endParaRPr/>
          </a:p>
        </p:txBody>
      </p:sp>
      <p:pic>
        <p:nvPicPr>
          <p:cNvPr id="466" name="Google Shape;466;p80"/>
          <p:cNvPicPr preferRelativeResize="0"/>
          <p:nvPr/>
        </p:nvPicPr>
        <p:blipFill rotWithShape="1">
          <a:blip r:embed="rId4">
            <a:alphaModFix/>
          </a:blip>
          <a:srcRect b="2236" l="2236" r="6113" t="6113"/>
          <a:stretch/>
        </p:blipFill>
        <p:spPr>
          <a:xfrm>
            <a:off x="4750275" y="2428975"/>
            <a:ext cx="4278527" cy="24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81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“Men kvifor?”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613" y="-2250"/>
            <a:ext cx="3430775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Ein pipar!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840" y="-2250"/>
            <a:ext cx="43243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82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“For å setje inn i enda ein likning”</a:t>
            </a:r>
            <a:endParaRPr/>
          </a:p>
        </p:txBody>
      </p:sp>
      <p:pic>
        <p:nvPicPr>
          <p:cNvPr id="479" name="Google Shape;479;p82"/>
          <p:cNvPicPr preferRelativeResize="0"/>
          <p:nvPr/>
        </p:nvPicPr>
        <p:blipFill rotWithShape="1">
          <a:blip r:embed="rId4">
            <a:alphaModFix/>
          </a:blip>
          <a:srcRect b="39698" l="0" r="0" t="17271"/>
          <a:stretch/>
        </p:blipFill>
        <p:spPr>
          <a:xfrm>
            <a:off x="3953300" y="2941200"/>
            <a:ext cx="5326998" cy="12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83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“Men kvifor?”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840" y="-2250"/>
            <a:ext cx="43243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84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“For å sette inn i symplektisk euler og finne y og y derivert!”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85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“Men kvifor?”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86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“.......”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840" y="-2250"/>
            <a:ext cx="43243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87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“For å finne G(y)”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88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“Vent nei den har eg”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840" y="-2250"/>
            <a:ext cx="43243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89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“Ja stemmer, for å lage faseplottet”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90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“Men kvifor?”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840" y="-2250"/>
            <a:ext cx="43243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91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“For å få ei god sinustone”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Men korleis? 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92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“Men kvifor?”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840" y="-2250"/>
            <a:ext cx="43243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93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“For å få lage ein pipar”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94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“Men kvifor?”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840" y="-2250"/>
            <a:ext cx="43243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95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“For eg ville være med i dyrehagebandet”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96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“Men kvifor?”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9840" y="-2250"/>
            <a:ext cx="432432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97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“For å infiltrere dem og stjele den store dyrehagebanddiamanten”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7" y="-2250"/>
            <a:ext cx="9145054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98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forsetjar vidare, og forsøkar å plotte faseplottet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7" y="-2250"/>
            <a:ext cx="9145054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99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Abel settjar inn startverdiar og konstantar, og plottar y mot y derivert,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0" y="-2250"/>
            <a:ext cx="916344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00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Og får…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01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3" name="Google Shape;593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549" y="-2250"/>
            <a:ext cx="6868902" cy="51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116" y="-2250"/>
            <a:ext cx="5651769" cy="51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02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“Hmm</a:t>
            </a:r>
            <a:r>
              <a:rPr lang="no"/>
              <a:t>”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0" y="-2250"/>
            <a:ext cx="916344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103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Og får…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1" name="Google Shape;611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8580" y="-2250"/>
            <a:ext cx="6846840" cy="51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742" y="-12"/>
            <a:ext cx="6850516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105"/>
          <p:cNvSpPr txBox="1"/>
          <p:nvPr>
            <p:ph idx="1" type="body"/>
          </p:nvPr>
        </p:nvSpPr>
        <p:spPr>
          <a:xfrm>
            <a:off x="311700" y="4230575"/>
            <a:ext cx="7259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“Tjaaa”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720" y="-2250"/>
            <a:ext cx="916344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106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Og får…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07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9" name="Google Shape;629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549" y="-2250"/>
            <a:ext cx="6868902" cy="51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549" y="-2250"/>
            <a:ext cx="6868902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108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60001">
            <a:off x="-9720" y="-2249"/>
            <a:ext cx="9163440" cy="51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109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Og får…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10"/>
          <p:cNvSpPr txBox="1"/>
          <p:nvPr>
            <p:ph idx="1" type="body"/>
          </p:nvPr>
        </p:nvSpPr>
        <p:spPr>
          <a:xfrm>
            <a:off x="311700" y="4230575"/>
            <a:ext cx="87171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7" name="Google Shape;647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549" y="-2250"/>
            <a:ext cx="6868902" cy="51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000" y="-2250"/>
            <a:ext cx="7722000" cy="51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111"/>
          <p:cNvSpPr txBox="1"/>
          <p:nvPr>
            <p:ph idx="1" type="body"/>
          </p:nvPr>
        </p:nvSpPr>
        <p:spPr>
          <a:xfrm>
            <a:off x="241200" y="4209600"/>
            <a:ext cx="87750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"/>
              <a:t>“Nei men faen! Jeg skal drepe elsys jon! Jævla drittmatte! Man får aldri bruk for denne dritten uansett”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